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7" r:id="rId4"/>
    <p:sldId id="266" r:id="rId5"/>
    <p:sldId id="269" r:id="rId6"/>
    <p:sldId id="276" r:id="rId7"/>
    <p:sldId id="277" r:id="rId8"/>
    <p:sldId id="278" r:id="rId9"/>
    <p:sldId id="279" r:id="rId10"/>
    <p:sldId id="280" r:id="rId11"/>
    <p:sldId id="259" r:id="rId12"/>
    <p:sldId id="260" r:id="rId13"/>
    <p:sldId id="261" r:id="rId14"/>
    <p:sldId id="275" r:id="rId15"/>
    <p:sldId id="263" r:id="rId16"/>
    <p:sldId id="264" r:id="rId17"/>
    <p:sldId id="265"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65B"/>
    <a:srgbClr val="C0365B"/>
    <a:srgbClr val="081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7"/>
    <p:restoredTop sz="90508"/>
  </p:normalViewPr>
  <p:slideViewPr>
    <p:cSldViewPr snapToGrid="0">
      <p:cViewPr>
        <p:scale>
          <a:sx n="89" d="100"/>
          <a:sy n="89" d="100"/>
        </p:scale>
        <p:origin x="227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55875-0F1D-9D46-B410-F44B1FB75C7F}" type="datetimeFigureOut">
              <a:rPr lang="en-US" smtClean="0"/>
              <a:t>8/13/25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130AC-216C-B349-8183-F6D1441D5F43}" type="slidenum">
              <a:rPr lang="en-US" smtClean="0"/>
              <a:t>‹#›</a:t>
            </a:fld>
            <a:endParaRPr lang="en-US"/>
          </a:p>
        </p:txBody>
      </p:sp>
    </p:spTree>
    <p:extLst>
      <p:ext uri="{BB962C8B-B14F-4D97-AF65-F5344CB8AC3E}">
        <p14:creationId xmlns:p14="http://schemas.microsoft.com/office/powerpoint/2010/main" val="12670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and thank you for being here. We know parenting in the digital age is not easy. Kids are online for learning, playing, connecting—but they’re also exposed to risks. Today, we'll give you tools and confidence to protect your family."</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a:t>
            </a:fld>
            <a:endParaRPr lang="en-US"/>
          </a:p>
        </p:txBody>
      </p:sp>
    </p:spTree>
    <p:extLst>
      <p:ext uri="{BB962C8B-B14F-4D97-AF65-F5344CB8AC3E}">
        <p14:creationId xmlns:p14="http://schemas.microsoft.com/office/powerpoint/2010/main" val="308496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signs your child may be in trouble online. Behavior changes, secrecy, and emotional withdrawal are often your first clues. Don’t ignore your gut feeling. Open the door for honest conversations. </a:t>
            </a:r>
            <a:r>
              <a:rPr lang="en-US" sz="1200" kern="1200" dirty="0">
                <a:solidFill>
                  <a:schemeClr val="tx1"/>
                </a:solidFill>
                <a:effectLst/>
                <a:latin typeface="+mn-lt"/>
                <a:ea typeface="+mn-ea"/>
                <a:cs typeface="+mn-cs"/>
              </a:rPr>
              <a:t>Trust your instincts.</a:t>
            </a:r>
          </a:p>
          <a:p>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11</a:t>
            </a:fld>
            <a:endParaRPr lang="en-US"/>
          </a:p>
        </p:txBody>
      </p:sp>
    </p:spTree>
    <p:extLst>
      <p:ext uri="{BB962C8B-B14F-4D97-AF65-F5344CB8AC3E}">
        <p14:creationId xmlns:p14="http://schemas.microsoft.com/office/powerpoint/2010/main" val="287325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Talking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screens in bedrooms overnight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privacy settings on every app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Talk about digital 'stranger danger'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Approve new apps or downloads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Don’t post private info or photos</a:t>
            </a:r>
          </a:p>
          <a:p>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12</a:t>
            </a:fld>
            <a:endParaRPr lang="en-US"/>
          </a:p>
        </p:txBody>
      </p:sp>
    </p:spTree>
    <p:extLst>
      <p:ext uri="{BB962C8B-B14F-4D97-AF65-F5344CB8AC3E}">
        <p14:creationId xmlns:p14="http://schemas.microsoft.com/office/powerpoint/2010/main" val="59077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family rules together helps kids feel ownership. Agree on screen-free zones and time limits. And yes, parents should follow the rules too</a:t>
            </a:r>
            <a:r>
              <a:rPr lang="en-US" dirty="0">
                <a:effectLst/>
              </a:rPr>
              <a:t> .</a:t>
            </a:r>
          </a:p>
          <a:p>
            <a:endParaRPr lang="en-US" dirty="0">
              <a:effectLst/>
            </a:endParaRPr>
          </a:p>
          <a:p>
            <a:r>
              <a:rPr lang="en-US" b="1" dirty="0"/>
              <a:t>Devices stay out of bedrooms at night</a:t>
            </a:r>
            <a:r>
              <a:rPr lang="en-US" dirty="0"/>
              <a:t>  (We charge them in the kitchen.)</a:t>
            </a:r>
          </a:p>
          <a:p>
            <a:r>
              <a:rPr lang="en-US" b="1" dirty="0"/>
              <a:t>No screens during dinner or family time</a:t>
            </a:r>
            <a:r>
              <a:rPr lang="en-US" dirty="0"/>
              <a:t> (That includes parents too!)</a:t>
            </a:r>
          </a:p>
          <a:p>
            <a:r>
              <a:rPr lang="en-US" b="1" dirty="0"/>
              <a:t>Ask before downloading apps, games, or videos</a:t>
            </a:r>
            <a:r>
              <a:rPr lang="en-US" dirty="0"/>
              <a:t> (Even if it’s “free.”)</a:t>
            </a:r>
          </a:p>
          <a:p>
            <a:r>
              <a:rPr lang="en-US" b="1" dirty="0"/>
              <a:t>Never share personal info online</a:t>
            </a:r>
            <a:r>
              <a:rPr lang="en-US" dirty="0"/>
              <a:t> (That means real name, school, birthday, address.)</a:t>
            </a:r>
          </a:p>
          <a:p>
            <a:r>
              <a:rPr lang="en-US" b="1" dirty="0"/>
              <a:t>Only talk to people we know in real life </a:t>
            </a:r>
            <a:r>
              <a:rPr lang="en-US" dirty="0"/>
              <a:t>(No chatting with strangers — even if they seem nice.)</a:t>
            </a:r>
          </a:p>
          <a:p>
            <a:r>
              <a:rPr lang="en-US" b="1" dirty="0"/>
              <a:t>If something feels weird, tell a grown-up </a:t>
            </a:r>
            <a:r>
              <a:rPr lang="en-US" dirty="0"/>
              <a:t>(No judgment. No punishment.)</a:t>
            </a:r>
          </a:p>
          <a:p>
            <a:r>
              <a:rPr lang="en-US" b="1" dirty="0"/>
              <a:t>Think twice before you post </a:t>
            </a:r>
            <a:r>
              <a:rPr lang="en-US" dirty="0"/>
              <a:t>(Would you say it out loud? Would Grandma approve?)</a:t>
            </a:r>
          </a:p>
          <a:p>
            <a:r>
              <a:rPr lang="en-US" b="1" dirty="0"/>
              <a:t>Respect other people online</a:t>
            </a:r>
            <a:r>
              <a:rPr lang="en-US" dirty="0"/>
              <a:t>  (No bullying. No screenshots. No sharing secrets.)</a:t>
            </a:r>
          </a:p>
          <a:p>
            <a:r>
              <a:rPr lang="en-US" b="1" dirty="0"/>
              <a:t>We take screen breaks every day </a:t>
            </a:r>
            <a:r>
              <a:rPr lang="en-US" dirty="0"/>
              <a:t>(Your brain, eyes, and heart will thank you.)</a:t>
            </a:r>
          </a:p>
          <a:p>
            <a:r>
              <a:rPr lang="en-US" b="1" dirty="0"/>
              <a:t>When in doubt, ask </a:t>
            </a:r>
            <a:r>
              <a:rPr lang="en-US" dirty="0"/>
              <a:t>(We’re in this together.)</a:t>
            </a:r>
          </a:p>
          <a:p>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13</a:t>
            </a:fld>
            <a:endParaRPr lang="en-US"/>
          </a:p>
        </p:txBody>
      </p:sp>
    </p:spTree>
    <p:extLst>
      <p:ext uri="{BB962C8B-B14F-4D97-AF65-F5344CB8AC3E}">
        <p14:creationId xmlns:p14="http://schemas.microsoft.com/office/powerpoint/2010/main" val="175852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1" dirty="0"/>
              <a:t>Talk Early and Often</a:t>
            </a:r>
            <a:r>
              <a:rPr lang="en-US" dirty="0"/>
              <a:t> — Online safety starts with open conversation. Ask questions without judgment.</a:t>
            </a:r>
          </a:p>
          <a:p>
            <a:pPr marL="0" lvl="0" indent="0">
              <a:buFontTx/>
              <a:buNone/>
            </a:pPr>
            <a:r>
              <a:rPr lang="en-US" b="1" dirty="0"/>
              <a:t>Know What They Use</a:t>
            </a:r>
            <a:r>
              <a:rPr lang="en-US" dirty="0"/>
              <a:t> — Learn the apps, games, and platforms your kids are on. If you don’t recognize it, look it up.</a:t>
            </a:r>
          </a:p>
          <a:p>
            <a:pPr marL="0" lvl="0" indent="0">
              <a:buFontTx/>
              <a:buNone/>
            </a:pPr>
            <a:r>
              <a:rPr lang="en-US" b="1" dirty="0"/>
              <a:t>Set Tech Boundaries</a:t>
            </a:r>
            <a:r>
              <a:rPr lang="en-US" dirty="0"/>
              <a:t> — Create rules for screen time, app use, and devices in bedrooms.</a:t>
            </a:r>
          </a:p>
          <a:p>
            <a:pPr marL="0" lvl="0" indent="0">
              <a:buFontTx/>
              <a:buNone/>
            </a:pPr>
            <a:r>
              <a:rPr lang="en-US" b="1" dirty="0"/>
              <a:t>Use Parental Controls</a:t>
            </a:r>
            <a:r>
              <a:rPr lang="en-US" dirty="0"/>
              <a:t> — Take advantage of built-in tools to monitor activity and filter inappropriate content.</a:t>
            </a:r>
          </a:p>
          <a:p>
            <a:pPr marL="0" lvl="0" indent="0">
              <a:buFontTx/>
              <a:buNone/>
            </a:pPr>
            <a:r>
              <a:rPr lang="en-US" b="1" dirty="0"/>
              <a:t>Watch for Red Flags</a:t>
            </a:r>
            <a:r>
              <a:rPr lang="en-US" dirty="0"/>
              <a:t> — Sudden secrecy, mood shifts, or new online friends could signal something’s wrong.</a:t>
            </a:r>
          </a:p>
          <a:p>
            <a:pPr marL="0" lvl="0" indent="0">
              <a:buFontTx/>
              <a:buNone/>
            </a:pPr>
            <a:r>
              <a:rPr lang="en-US" b="1" dirty="0"/>
              <a:t>Protect Their Privacy</a:t>
            </a:r>
            <a:r>
              <a:rPr lang="en-US" dirty="0"/>
              <a:t> — Teach kids never to share personal info like address, school name, or photos.</a:t>
            </a:r>
          </a:p>
          <a:p>
            <a:pPr marL="0" lvl="0" indent="0">
              <a:buFontTx/>
              <a:buNone/>
            </a:pPr>
            <a:r>
              <a:rPr lang="en-US" b="1" dirty="0"/>
              <a:t>Teach Digital Empathy</a:t>
            </a:r>
            <a:r>
              <a:rPr lang="en-US" dirty="0"/>
              <a:t> — Remind them that kindness matters online just like in real life.</a:t>
            </a:r>
          </a:p>
          <a:p>
            <a:pPr marL="0" lvl="0" indent="0">
              <a:buFontTx/>
              <a:buNone/>
            </a:pPr>
            <a:r>
              <a:rPr lang="en-US" b="1" dirty="0"/>
              <a:t>Don’t Rely on Tech Alone</a:t>
            </a:r>
            <a:r>
              <a:rPr lang="en-US" dirty="0"/>
              <a:t> — Technology helps, but nothing replaces involved parenting.</a:t>
            </a:r>
          </a:p>
          <a:p>
            <a:pPr marL="0" lvl="0" indent="0">
              <a:buFontTx/>
              <a:buNone/>
            </a:pPr>
            <a:r>
              <a:rPr lang="en-US" b="1" dirty="0"/>
              <a:t>Encourage Them to Speak Up</a:t>
            </a:r>
            <a:r>
              <a:rPr lang="en-US" dirty="0"/>
              <a:t> — Let them know they won’t get in trouble for being honest.</a:t>
            </a:r>
          </a:p>
          <a:p>
            <a:pPr marL="0" lvl="0" indent="0">
              <a:buFontTx/>
              <a:buNone/>
            </a:pPr>
            <a:r>
              <a:rPr lang="en-US" b="1" dirty="0"/>
              <a:t>Install </a:t>
            </a:r>
            <a:r>
              <a:rPr lang="en-US" b="1" dirty="0" err="1"/>
              <a:t>Proxyware</a:t>
            </a:r>
            <a:r>
              <a:rPr lang="en-US" dirty="0"/>
              <a:t> — Block harmful sites and scams before your kids even see them.</a:t>
            </a:r>
          </a:p>
          <a:p>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14</a:t>
            </a:fld>
            <a:endParaRPr lang="en-US"/>
          </a:p>
        </p:txBody>
      </p:sp>
    </p:spTree>
    <p:extLst>
      <p:ext uri="{BB962C8B-B14F-4D97-AF65-F5344CB8AC3E}">
        <p14:creationId xmlns:p14="http://schemas.microsoft.com/office/powerpoint/2010/main" val="313489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stay calm. Second, document the incident and block/report the offender. Then talk to your child. </a:t>
            </a:r>
            <a:r>
              <a:rPr lang="en-US" sz="1200" kern="1200" dirty="0" err="1">
                <a:solidFill>
                  <a:schemeClr val="tx1"/>
                </a:solidFill>
                <a:effectLst/>
                <a:latin typeface="+mn-lt"/>
                <a:ea typeface="+mn-ea"/>
                <a:cs typeface="+mn-cs"/>
              </a:rPr>
              <a:t>Proxyware</a:t>
            </a:r>
            <a:r>
              <a:rPr lang="en-US" sz="1200" kern="1200" dirty="0">
                <a:solidFill>
                  <a:schemeClr val="tx1"/>
                </a:solidFill>
                <a:effectLst/>
                <a:latin typeface="+mn-lt"/>
                <a:ea typeface="+mn-ea"/>
                <a:cs typeface="+mn-cs"/>
              </a:rPr>
              <a:t> also helps block threats before they reach them.</a:t>
            </a:r>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15</a:t>
            </a:fld>
            <a:endParaRPr lang="en-US"/>
          </a:p>
        </p:txBody>
      </p:sp>
    </p:spTree>
    <p:extLst>
      <p:ext uri="{BB962C8B-B14F-4D97-AF65-F5344CB8AC3E}">
        <p14:creationId xmlns:p14="http://schemas.microsoft.com/office/powerpoint/2010/main" val="113106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Blocks scam links, trackers, phishing attacks</a:t>
            </a:r>
          </a:p>
          <a:p>
            <a:r>
              <a:rPr lang="en-US" dirty="0"/>
              <a:t>Works across all connected devices</a:t>
            </a:r>
          </a:p>
          <a:p>
            <a:r>
              <a:rPr lang="en-US" dirty="0"/>
              <a:t>Prevents many threats before your child even sees them</a:t>
            </a:r>
          </a:p>
          <a:p>
            <a:r>
              <a:rPr lang="en-US" dirty="0"/>
              <a:t>Available for home, schools, and community networks</a:t>
            </a:r>
          </a:p>
          <a:p>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16</a:t>
            </a:fld>
            <a:endParaRPr lang="en-US"/>
          </a:p>
        </p:txBody>
      </p:sp>
    </p:spTree>
    <p:extLst>
      <p:ext uri="{BB962C8B-B14F-4D97-AF65-F5344CB8AC3E}">
        <p14:creationId xmlns:p14="http://schemas.microsoft.com/office/powerpoint/2010/main" val="17169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don’t have to figure this out alone. </a:t>
            </a:r>
            <a:r>
              <a:rPr lang="en-US" sz="1200" kern="1200" dirty="0" err="1">
                <a:solidFill>
                  <a:schemeClr val="tx1"/>
                </a:solidFill>
                <a:effectLst/>
                <a:latin typeface="+mn-lt"/>
                <a:ea typeface="+mn-ea"/>
                <a:cs typeface="+mn-cs"/>
              </a:rPr>
              <a:t>Proxyware</a:t>
            </a:r>
            <a:r>
              <a:rPr lang="en-US" sz="1200" kern="1200" dirty="0">
                <a:solidFill>
                  <a:schemeClr val="tx1"/>
                </a:solidFill>
                <a:effectLst/>
                <a:latin typeface="+mn-lt"/>
                <a:ea typeface="+mn-ea"/>
                <a:cs typeface="+mn-cs"/>
              </a:rPr>
              <a:t> has created a full Parent Safety Kit you can download today. Just scan the QR code. And start the conversation at home tonight</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17</a:t>
            </a:fld>
            <a:endParaRPr lang="en-US"/>
          </a:p>
        </p:txBody>
      </p:sp>
    </p:spTree>
    <p:extLst>
      <p:ext uri="{BB962C8B-B14F-4D97-AF65-F5344CB8AC3E}">
        <p14:creationId xmlns:p14="http://schemas.microsoft.com/office/powerpoint/2010/main" val="162988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24F0-8C8A-00F9-DA6D-5C001A535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B5890-7F83-5F32-60B1-2B1D63121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4E4C8-C2B3-5046-8505-ED51EB18A2C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To request that </a:t>
            </a:r>
            <a:r>
              <a:rPr lang="en-US" sz="1200" kern="1200" dirty="0" err="1">
                <a:solidFill>
                  <a:schemeClr val="tx1"/>
                </a:solidFill>
                <a:effectLst/>
                <a:latin typeface="+mn-lt"/>
                <a:ea typeface="+mn-ea"/>
                <a:cs typeface="+mn-cs"/>
              </a:rPr>
              <a:t>Proxyware</a:t>
            </a:r>
            <a:r>
              <a:rPr lang="en-US" sz="1200" kern="1200" dirty="0">
                <a:solidFill>
                  <a:schemeClr val="tx1"/>
                </a:solidFill>
                <a:effectLst/>
                <a:latin typeface="+mn-lt"/>
                <a:ea typeface="+mn-ea"/>
                <a:cs typeface="+mn-cs"/>
              </a:rPr>
              <a:t> get installed at </a:t>
            </a:r>
            <a:r>
              <a:rPr lang="en-US" sz="1200" kern="1200">
                <a:solidFill>
                  <a:schemeClr val="tx1"/>
                </a:solidFill>
                <a:effectLst/>
                <a:latin typeface="+mn-lt"/>
                <a:ea typeface="+mn-ea"/>
                <a:cs typeface="+mn-cs"/>
              </a:rPr>
              <a:t>your school </a:t>
            </a:r>
            <a:r>
              <a:rPr lang="en-US" sz="1200" kern="1200" dirty="0">
                <a:solidFill>
                  <a:schemeClr val="tx1"/>
                </a:solidFill>
                <a:effectLst/>
                <a:latin typeface="+mn-lt"/>
                <a:ea typeface="+mn-ea"/>
                <a:cs typeface="+mn-cs"/>
              </a:rPr>
              <a:t>or </a:t>
            </a:r>
            <a:r>
              <a:rPr lang="en-US" sz="1200" kern="1200">
                <a:solidFill>
                  <a:schemeClr val="tx1"/>
                </a:solidFill>
                <a:effectLst/>
                <a:latin typeface="+mn-lt"/>
                <a:ea typeface="+mn-ea"/>
                <a:cs typeface="+mn-cs"/>
              </a:rPr>
              <a:t>your community, </a:t>
            </a:r>
            <a:r>
              <a:rPr lang="en-US" sz="1200" kern="1200" dirty="0">
                <a:solidFill>
                  <a:schemeClr val="tx1"/>
                </a:solidFill>
                <a:effectLst/>
                <a:latin typeface="+mn-lt"/>
                <a:ea typeface="+mn-ea"/>
                <a:cs typeface="+mn-cs"/>
              </a:rPr>
              <a:t>simply scan the QR code. </a:t>
            </a:r>
            <a:endParaRPr lang="en-US" dirty="0"/>
          </a:p>
        </p:txBody>
      </p:sp>
      <p:sp>
        <p:nvSpPr>
          <p:cNvPr id="4" name="Slide Number Placeholder 3">
            <a:extLst>
              <a:ext uri="{FF2B5EF4-FFF2-40B4-BE49-F238E27FC236}">
                <a16:creationId xmlns:a16="http://schemas.microsoft.com/office/drawing/2014/main" id="{C641DCD0-5E24-317F-49E4-A30C8730BC70}"/>
              </a:ext>
            </a:extLst>
          </p:cNvPr>
          <p:cNvSpPr>
            <a:spLocks noGrp="1"/>
          </p:cNvSpPr>
          <p:nvPr>
            <p:ph type="sldNum" sz="quarter" idx="5"/>
          </p:nvPr>
        </p:nvSpPr>
        <p:spPr/>
        <p:txBody>
          <a:bodyPr/>
          <a:lstStyle/>
          <a:p>
            <a:fld id="{C6C130AC-216C-B349-8183-F6D1441D5F43}" type="slidenum">
              <a:rPr lang="en-US" smtClean="0"/>
              <a:t>18</a:t>
            </a:fld>
            <a:endParaRPr lang="en-US"/>
          </a:p>
        </p:txBody>
      </p:sp>
    </p:spTree>
    <p:extLst>
      <p:ext uri="{BB962C8B-B14F-4D97-AF65-F5344CB8AC3E}">
        <p14:creationId xmlns:p14="http://schemas.microsoft.com/office/powerpoint/2010/main" val="248376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Kids use apps, games, and social media platforms most of us didn’t grow up with. Their world is digital-first, and it starts younger every year</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C130AC-216C-B349-8183-F6D1441D5F43}" type="slidenum">
              <a:rPr lang="en-US" smtClean="0"/>
              <a:t>2</a:t>
            </a:fld>
            <a:endParaRPr lang="en-US"/>
          </a:p>
        </p:txBody>
      </p:sp>
    </p:spTree>
    <p:extLst>
      <p:ext uri="{BB962C8B-B14F-4D97-AF65-F5344CB8AC3E}">
        <p14:creationId xmlns:p14="http://schemas.microsoft.com/office/powerpoint/2010/main" val="371217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Cyberbullying isn’t just name-calling. It includes exclusion from group chats, spreading rumors, sharing private photos or texts, and even impersonating someone to embarrass them. It happens across apps, messaging platforms, and games.</a:t>
            </a:r>
          </a:p>
          <a:p>
            <a:br>
              <a:rPr lang="en-US" dirty="0"/>
            </a:br>
            <a:r>
              <a:rPr lang="en-US" dirty="0"/>
              <a:t>The impact is real: anxiety, isolation, lower self-esteem, and even suicidal thoughts. Kids may not tell you when it's happening. Look for changes in behavior—withdrawal, anxiety after being online, or suddenly quitting a platform</a:t>
            </a:r>
          </a:p>
        </p:txBody>
      </p:sp>
      <p:sp>
        <p:nvSpPr>
          <p:cNvPr id="4" name="Slide Number Placeholder 3"/>
          <p:cNvSpPr>
            <a:spLocks noGrp="1"/>
          </p:cNvSpPr>
          <p:nvPr>
            <p:ph type="sldNum" sz="quarter" idx="5"/>
          </p:nvPr>
        </p:nvSpPr>
        <p:spPr/>
        <p:txBody>
          <a:bodyPr/>
          <a:lstStyle/>
          <a:p>
            <a:fld id="{C6C130AC-216C-B349-8183-F6D1441D5F43}" type="slidenum">
              <a:rPr lang="en-US" smtClean="0"/>
              <a:t>4</a:t>
            </a:fld>
            <a:endParaRPr lang="en-US"/>
          </a:p>
        </p:txBody>
      </p:sp>
    </p:spTree>
    <p:extLst>
      <p:ext uri="{BB962C8B-B14F-4D97-AF65-F5344CB8AC3E}">
        <p14:creationId xmlns:p14="http://schemas.microsoft.com/office/powerpoint/2010/main" val="231147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Predators don’t start by asking for explicit photos, they start by being nice. </a:t>
            </a:r>
          </a:p>
          <a:p>
            <a:endParaRPr lang="en-US" dirty="0"/>
          </a:p>
          <a:p>
            <a:r>
              <a:rPr lang="en-US" dirty="0"/>
              <a:t>Grooming often begins with compliments or shared interests in games or hobbies.</a:t>
            </a:r>
          </a:p>
          <a:p>
            <a:br>
              <a:rPr lang="en-US" dirty="0"/>
            </a:br>
            <a:r>
              <a:rPr lang="en-US" dirty="0"/>
              <a:t>Over time, trust builds. Then comes the ask: a secret photo, a video, or a private conversation. If the child complies, the predator uses threats to maintain control. This is known as sextortion.</a:t>
            </a:r>
          </a:p>
          <a:p>
            <a:br>
              <a:rPr lang="en-US" dirty="0"/>
            </a:br>
            <a:r>
              <a:rPr lang="en-US" dirty="0"/>
              <a:t>Make sure your child knows: if they feel scared, ashamed, or pressured, they can always come to you.</a:t>
            </a:r>
          </a:p>
        </p:txBody>
      </p:sp>
      <p:sp>
        <p:nvSpPr>
          <p:cNvPr id="4" name="Slide Number Placeholder 3"/>
          <p:cNvSpPr>
            <a:spLocks noGrp="1"/>
          </p:cNvSpPr>
          <p:nvPr>
            <p:ph type="sldNum" sz="quarter" idx="5"/>
          </p:nvPr>
        </p:nvSpPr>
        <p:spPr/>
        <p:txBody>
          <a:bodyPr/>
          <a:lstStyle/>
          <a:p>
            <a:fld id="{C6C130AC-216C-B349-8183-F6D1441D5F43}" type="slidenum">
              <a:rPr lang="en-US" smtClean="0"/>
              <a:t>5</a:t>
            </a:fld>
            <a:endParaRPr lang="en-US"/>
          </a:p>
        </p:txBody>
      </p:sp>
    </p:spTree>
    <p:extLst>
      <p:ext uri="{BB962C8B-B14F-4D97-AF65-F5344CB8AC3E}">
        <p14:creationId xmlns:p14="http://schemas.microsoft.com/office/powerpoint/2010/main" val="66381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2445-7AE1-2B80-578E-54E295D98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8CB7B-54EC-30F1-68E4-4AA2E8ACB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34B74-372F-E5BF-6CEF-B1B4A446BE1D}"/>
              </a:ext>
            </a:extLst>
          </p:cNvPr>
          <p:cNvSpPr>
            <a:spLocks noGrp="1"/>
          </p:cNvSpPr>
          <p:nvPr>
            <p:ph type="body" idx="1"/>
          </p:nvPr>
        </p:nvSpPr>
        <p:spPr/>
        <p:txBody>
          <a:bodyPr/>
          <a:lstStyle/>
          <a:p>
            <a:r>
              <a:rPr lang="en-US" dirty="0"/>
              <a:t>Online grooming isn’t just about sextortion—it can also be the first step in child trafficking. Traffickers often pose as romantic partners or older friends. They build emotional connections online and slowly isolate the child from family and friends.</a:t>
            </a:r>
          </a:p>
          <a:p>
            <a:br>
              <a:rPr lang="en-US" dirty="0"/>
            </a:br>
            <a:r>
              <a:rPr lang="en-US" dirty="0"/>
              <a:t>Eventually, they encourage a secret meeting—putting that child in real, physical danger.</a:t>
            </a:r>
          </a:p>
          <a:p>
            <a:br>
              <a:rPr lang="en-US" dirty="0"/>
            </a:br>
            <a:r>
              <a:rPr lang="en-US" dirty="0"/>
              <a:t>Parents, teachers, and coaches are often the first to notice changes: secrecy, skipping school, or talking about an older ‘friend’ they’ve never met in person.</a:t>
            </a:r>
          </a:p>
        </p:txBody>
      </p:sp>
      <p:sp>
        <p:nvSpPr>
          <p:cNvPr id="4" name="Slide Number Placeholder 3">
            <a:extLst>
              <a:ext uri="{FF2B5EF4-FFF2-40B4-BE49-F238E27FC236}">
                <a16:creationId xmlns:a16="http://schemas.microsoft.com/office/drawing/2014/main" id="{0F3E2E1D-4019-74E1-F208-FC56B32CB57C}"/>
              </a:ext>
            </a:extLst>
          </p:cNvPr>
          <p:cNvSpPr>
            <a:spLocks noGrp="1"/>
          </p:cNvSpPr>
          <p:nvPr>
            <p:ph type="sldNum" sz="quarter" idx="5"/>
          </p:nvPr>
        </p:nvSpPr>
        <p:spPr/>
        <p:txBody>
          <a:bodyPr/>
          <a:lstStyle/>
          <a:p>
            <a:fld id="{C6C130AC-216C-B349-8183-F6D1441D5F43}" type="slidenum">
              <a:rPr lang="en-US" smtClean="0"/>
              <a:t>6</a:t>
            </a:fld>
            <a:endParaRPr lang="en-US"/>
          </a:p>
        </p:txBody>
      </p:sp>
    </p:spTree>
    <p:extLst>
      <p:ext uri="{BB962C8B-B14F-4D97-AF65-F5344CB8AC3E}">
        <p14:creationId xmlns:p14="http://schemas.microsoft.com/office/powerpoint/2010/main" val="15407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BEB4-5A45-CA6B-AAAD-2620C5F87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9DD76-BAD0-0B44-D0EF-F0C2E83B0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E0481-E467-2310-9A63-ECC95F12B7FF}"/>
              </a:ext>
            </a:extLst>
          </p:cNvPr>
          <p:cNvSpPr>
            <a:spLocks noGrp="1"/>
          </p:cNvSpPr>
          <p:nvPr>
            <p:ph type="body" idx="1"/>
          </p:nvPr>
        </p:nvSpPr>
        <p:spPr/>
        <p:txBody>
          <a:bodyPr/>
          <a:lstStyle/>
          <a:p>
            <a:r>
              <a:rPr lang="en-US" dirty="0"/>
              <a:t>Many children are first exposed to pornography by accident—through pop-ups, ads, or shared content from friends. The average age? As young as 9.</a:t>
            </a:r>
            <a:br>
              <a:rPr lang="en-US" dirty="0"/>
            </a:br>
            <a:endParaRPr lang="en-US" dirty="0"/>
          </a:p>
          <a:p>
            <a:r>
              <a:rPr lang="en-US" dirty="0"/>
              <a:t>This early exposure can distort a child’s view of relationships, consent, and body image.</a:t>
            </a:r>
          </a:p>
          <a:p>
            <a:br>
              <a:rPr lang="en-US" dirty="0"/>
            </a:br>
            <a:r>
              <a:rPr lang="en-US" dirty="0"/>
              <a:t>Use filters, talk openly, and make sure your child knows they’re not in trouble if they see something upsetting. The goal isn’t shame—it’s understanding.</a:t>
            </a:r>
          </a:p>
        </p:txBody>
      </p:sp>
      <p:sp>
        <p:nvSpPr>
          <p:cNvPr id="4" name="Slide Number Placeholder 3">
            <a:extLst>
              <a:ext uri="{FF2B5EF4-FFF2-40B4-BE49-F238E27FC236}">
                <a16:creationId xmlns:a16="http://schemas.microsoft.com/office/drawing/2014/main" id="{E9D1E3FC-479F-3AC7-03E5-29B2DD4FEF34}"/>
              </a:ext>
            </a:extLst>
          </p:cNvPr>
          <p:cNvSpPr>
            <a:spLocks noGrp="1"/>
          </p:cNvSpPr>
          <p:nvPr>
            <p:ph type="sldNum" sz="quarter" idx="5"/>
          </p:nvPr>
        </p:nvSpPr>
        <p:spPr/>
        <p:txBody>
          <a:bodyPr/>
          <a:lstStyle/>
          <a:p>
            <a:fld id="{C6C130AC-216C-B349-8183-F6D1441D5F43}" type="slidenum">
              <a:rPr lang="en-US" smtClean="0"/>
              <a:t>7</a:t>
            </a:fld>
            <a:endParaRPr lang="en-US"/>
          </a:p>
        </p:txBody>
      </p:sp>
    </p:spTree>
    <p:extLst>
      <p:ext uri="{BB962C8B-B14F-4D97-AF65-F5344CB8AC3E}">
        <p14:creationId xmlns:p14="http://schemas.microsoft.com/office/powerpoint/2010/main" val="9950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A8C73-303C-1EC3-AB73-DA9624017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50E24-FD8F-1853-1C79-72881D3D8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A5C3E-52DA-E835-935F-FF83FAFFAB14}"/>
              </a:ext>
            </a:extLst>
          </p:cNvPr>
          <p:cNvSpPr>
            <a:spLocks noGrp="1"/>
          </p:cNvSpPr>
          <p:nvPr>
            <p:ph type="body" idx="1"/>
          </p:nvPr>
        </p:nvSpPr>
        <p:spPr/>
        <p:txBody>
          <a:bodyPr/>
          <a:lstStyle/>
          <a:p>
            <a:r>
              <a:rPr lang="en-US" dirty="0"/>
              <a:t>Children are prime targets for phishing scams. A fake prize, a message from a 'friend', or a link that looks like it’s from YouTube or Amazon can lead them into real trouble.</a:t>
            </a:r>
            <a:br>
              <a:rPr lang="en-US" dirty="0"/>
            </a:br>
            <a:endParaRPr lang="en-US" dirty="0"/>
          </a:p>
          <a:p>
            <a:r>
              <a:rPr lang="en-US" dirty="0"/>
              <a:t>These links can install malware, steal passwords, or access personal data.</a:t>
            </a:r>
            <a:br>
              <a:rPr lang="en-US" dirty="0"/>
            </a:br>
            <a:endParaRPr lang="en-US" dirty="0"/>
          </a:p>
          <a:p>
            <a:r>
              <a:rPr lang="en-US" dirty="0"/>
              <a:t>Teach kids this simple rule: if you didn’t ask for it, don’t click it. When in doubt, ask an adult.</a:t>
            </a:r>
          </a:p>
        </p:txBody>
      </p:sp>
      <p:sp>
        <p:nvSpPr>
          <p:cNvPr id="4" name="Slide Number Placeholder 3">
            <a:extLst>
              <a:ext uri="{FF2B5EF4-FFF2-40B4-BE49-F238E27FC236}">
                <a16:creationId xmlns:a16="http://schemas.microsoft.com/office/drawing/2014/main" id="{88F64A33-680D-9E13-23D9-17E3FB038546}"/>
              </a:ext>
            </a:extLst>
          </p:cNvPr>
          <p:cNvSpPr>
            <a:spLocks noGrp="1"/>
          </p:cNvSpPr>
          <p:nvPr>
            <p:ph type="sldNum" sz="quarter" idx="5"/>
          </p:nvPr>
        </p:nvSpPr>
        <p:spPr/>
        <p:txBody>
          <a:bodyPr/>
          <a:lstStyle/>
          <a:p>
            <a:fld id="{C6C130AC-216C-B349-8183-F6D1441D5F43}" type="slidenum">
              <a:rPr lang="en-US" smtClean="0"/>
              <a:t>8</a:t>
            </a:fld>
            <a:endParaRPr lang="en-US"/>
          </a:p>
        </p:txBody>
      </p:sp>
    </p:spTree>
    <p:extLst>
      <p:ext uri="{BB962C8B-B14F-4D97-AF65-F5344CB8AC3E}">
        <p14:creationId xmlns:p14="http://schemas.microsoft.com/office/powerpoint/2010/main" val="324739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36B88-4B1F-8DC6-AB3F-366D96C5E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8EEBD-526C-DB4C-3BC9-0A47206E1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43E61-8EC2-C277-6B01-7D070EB2BCC3}"/>
              </a:ext>
            </a:extLst>
          </p:cNvPr>
          <p:cNvSpPr>
            <a:spLocks noGrp="1"/>
          </p:cNvSpPr>
          <p:nvPr>
            <p:ph type="body" idx="1"/>
          </p:nvPr>
        </p:nvSpPr>
        <p:spPr/>
        <p:txBody>
          <a:bodyPr/>
          <a:lstStyle/>
          <a:p>
            <a:r>
              <a:rPr lang="en-US" dirty="0"/>
              <a:t>Even sites you trust—like educational games or popular platforms—can show malicious ads. These are called ‘malvertising’ and can look like free downloads or updates.</a:t>
            </a:r>
          </a:p>
          <a:p>
            <a:br>
              <a:rPr lang="en-US" dirty="0"/>
            </a:br>
            <a:r>
              <a:rPr lang="en-US" dirty="0"/>
              <a:t>One click could expose a device to viruses or redirect a child to inappropriate content.</a:t>
            </a:r>
          </a:p>
          <a:p>
            <a:br>
              <a:rPr lang="en-US" dirty="0"/>
            </a:br>
            <a:r>
              <a:rPr lang="en-US" dirty="0" err="1"/>
              <a:t>Proxyware</a:t>
            </a:r>
            <a:r>
              <a:rPr lang="en-US" dirty="0"/>
              <a:t> helps block these before they appear—but it’s still important to teach kids not to click pop-ups or flashy banners.</a:t>
            </a:r>
          </a:p>
        </p:txBody>
      </p:sp>
      <p:sp>
        <p:nvSpPr>
          <p:cNvPr id="4" name="Slide Number Placeholder 3">
            <a:extLst>
              <a:ext uri="{FF2B5EF4-FFF2-40B4-BE49-F238E27FC236}">
                <a16:creationId xmlns:a16="http://schemas.microsoft.com/office/drawing/2014/main" id="{F2FFFE68-217F-4BED-D00D-93965AD427E4}"/>
              </a:ext>
            </a:extLst>
          </p:cNvPr>
          <p:cNvSpPr>
            <a:spLocks noGrp="1"/>
          </p:cNvSpPr>
          <p:nvPr>
            <p:ph type="sldNum" sz="quarter" idx="5"/>
          </p:nvPr>
        </p:nvSpPr>
        <p:spPr/>
        <p:txBody>
          <a:bodyPr/>
          <a:lstStyle/>
          <a:p>
            <a:fld id="{C6C130AC-216C-B349-8183-F6D1441D5F43}" type="slidenum">
              <a:rPr lang="en-US" smtClean="0"/>
              <a:t>9</a:t>
            </a:fld>
            <a:endParaRPr lang="en-US"/>
          </a:p>
        </p:txBody>
      </p:sp>
    </p:spTree>
    <p:extLst>
      <p:ext uri="{BB962C8B-B14F-4D97-AF65-F5344CB8AC3E}">
        <p14:creationId xmlns:p14="http://schemas.microsoft.com/office/powerpoint/2010/main" val="7761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33488-B00B-CE25-8CB0-B9067BAA4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EE9AB-100E-B074-ED4D-D7C3B9E68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F777D-DB7A-A63B-97FD-07B9EBA40309}"/>
              </a:ext>
            </a:extLst>
          </p:cNvPr>
          <p:cNvSpPr>
            <a:spLocks noGrp="1"/>
          </p:cNvSpPr>
          <p:nvPr>
            <p:ph type="body" idx="1"/>
          </p:nvPr>
        </p:nvSpPr>
        <p:spPr/>
        <p:txBody>
          <a:bodyPr/>
          <a:lstStyle/>
          <a:p>
            <a:r>
              <a:rPr lang="en-US" dirty="0"/>
              <a:t>Apps, games, and social media platforms are designed to keep us hooked—and kids are especially vulnerable.</a:t>
            </a:r>
          </a:p>
          <a:p>
            <a:br>
              <a:rPr lang="en-US" dirty="0"/>
            </a:br>
            <a:r>
              <a:rPr lang="en-US" dirty="0"/>
              <a:t>Too much screen time impacts sleep, grades, mood, and even physical health. But going ‘cold turkey’ rarely works.</a:t>
            </a:r>
          </a:p>
          <a:p>
            <a:br>
              <a:rPr lang="en-US" dirty="0"/>
            </a:br>
            <a:r>
              <a:rPr lang="en-US" dirty="0"/>
              <a:t>Instead, work with your child to create healthy boundaries: no devices in bed, breaks between gaming, and screen-free family time.</a:t>
            </a:r>
          </a:p>
        </p:txBody>
      </p:sp>
      <p:sp>
        <p:nvSpPr>
          <p:cNvPr id="4" name="Slide Number Placeholder 3">
            <a:extLst>
              <a:ext uri="{FF2B5EF4-FFF2-40B4-BE49-F238E27FC236}">
                <a16:creationId xmlns:a16="http://schemas.microsoft.com/office/drawing/2014/main" id="{9EDD3176-67C8-6F47-6C67-121D03EC34FA}"/>
              </a:ext>
            </a:extLst>
          </p:cNvPr>
          <p:cNvSpPr>
            <a:spLocks noGrp="1"/>
          </p:cNvSpPr>
          <p:nvPr>
            <p:ph type="sldNum" sz="quarter" idx="5"/>
          </p:nvPr>
        </p:nvSpPr>
        <p:spPr/>
        <p:txBody>
          <a:bodyPr/>
          <a:lstStyle/>
          <a:p>
            <a:fld id="{C6C130AC-216C-B349-8183-F6D1441D5F43}" type="slidenum">
              <a:rPr lang="en-US" smtClean="0"/>
              <a:t>10</a:t>
            </a:fld>
            <a:endParaRPr lang="en-US"/>
          </a:p>
        </p:txBody>
      </p:sp>
    </p:spTree>
    <p:extLst>
      <p:ext uri="{BB962C8B-B14F-4D97-AF65-F5344CB8AC3E}">
        <p14:creationId xmlns:p14="http://schemas.microsoft.com/office/powerpoint/2010/main" val="360697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21F-919B-8809-17EA-1FE1D0D120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15C908-D069-470A-54A6-B1F99D0BAD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FAE46-E567-51B3-B10C-9BECBF808C54}"/>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5" name="Footer Placeholder 4">
            <a:extLst>
              <a:ext uri="{FF2B5EF4-FFF2-40B4-BE49-F238E27FC236}">
                <a16:creationId xmlns:a16="http://schemas.microsoft.com/office/drawing/2014/main" id="{EC12D90B-66E6-A82F-95EB-58C4FEFD7AD9}"/>
              </a:ext>
            </a:extLst>
          </p:cNvPr>
          <p:cNvSpPr>
            <a:spLocks noGrp="1"/>
          </p:cNvSpPr>
          <p:nvPr>
            <p:ph type="ftr" sz="quarter" idx="11"/>
          </p:nvPr>
        </p:nvSpPr>
        <p:spPr/>
        <p:txBody>
          <a:bodyPr/>
          <a:lstStyle/>
          <a:p>
            <a:r>
              <a:rPr lang="en-US" dirty="0"/>
              <a:t>Powered by Proxyware.com </a:t>
            </a:r>
          </a:p>
        </p:txBody>
      </p:sp>
      <p:sp>
        <p:nvSpPr>
          <p:cNvPr id="6" name="Slide Number Placeholder 5">
            <a:extLst>
              <a:ext uri="{FF2B5EF4-FFF2-40B4-BE49-F238E27FC236}">
                <a16:creationId xmlns:a16="http://schemas.microsoft.com/office/drawing/2014/main" id="{9C038423-44AA-070E-2F8E-FA554D9CE986}"/>
              </a:ext>
            </a:extLst>
          </p:cNvPr>
          <p:cNvSpPr>
            <a:spLocks noGrp="1"/>
          </p:cNvSpPr>
          <p:nvPr>
            <p:ph type="sldNum" sz="quarter" idx="12"/>
          </p:nvPr>
        </p:nvSpPr>
        <p:spPr/>
        <p:txBody>
          <a:bodyPr/>
          <a:lstStyle/>
          <a:p>
            <a:fld id="{892277D6-5103-6D4E-8488-CD466E9A38C6}" type="slidenum">
              <a:rPr lang="en-US" smtClean="0"/>
              <a:t>‹#›</a:t>
            </a:fld>
            <a:endParaRPr lang="en-US" dirty="0"/>
          </a:p>
        </p:txBody>
      </p:sp>
    </p:spTree>
    <p:extLst>
      <p:ext uri="{BB962C8B-B14F-4D97-AF65-F5344CB8AC3E}">
        <p14:creationId xmlns:p14="http://schemas.microsoft.com/office/powerpoint/2010/main" val="89997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30BC-4C8B-31EF-150B-659419B3F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A1011-5C2B-40F9-FCA4-C651E0F09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87DAF-4A5D-F1ED-9355-C73A60F5F069}"/>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5" name="Footer Placeholder 4">
            <a:extLst>
              <a:ext uri="{FF2B5EF4-FFF2-40B4-BE49-F238E27FC236}">
                <a16:creationId xmlns:a16="http://schemas.microsoft.com/office/drawing/2014/main" id="{62F8CD8D-B5A0-6985-27BA-64BF2E89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EEFA7-AE98-0D53-FEBA-7A58A81C4053}"/>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60651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09406-0FAD-32CA-C080-CFEF6CABC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AE122-87CD-7E06-8486-F9E79DBCE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64132-2962-6963-7C08-A1C1EA3E224E}"/>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5" name="Footer Placeholder 4">
            <a:extLst>
              <a:ext uri="{FF2B5EF4-FFF2-40B4-BE49-F238E27FC236}">
                <a16:creationId xmlns:a16="http://schemas.microsoft.com/office/drawing/2014/main" id="{1C4A1603-DD99-088C-36B7-A002FA42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06163-CE7D-67EE-88A0-A2D4969F6700}"/>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235870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EB55-6EDF-4992-1AF3-2EFE8572C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AA949-0F03-1D3D-100E-8F1F7617B15D}"/>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5663D3-F2A8-DCB7-36A9-99F86C78BD26}"/>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5" name="Footer Placeholder 4">
            <a:extLst>
              <a:ext uri="{FF2B5EF4-FFF2-40B4-BE49-F238E27FC236}">
                <a16:creationId xmlns:a16="http://schemas.microsoft.com/office/drawing/2014/main" id="{C2437499-37D5-0BFA-8137-07A9B02AD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5871E-5A36-1E3F-DB7F-78152655DEF0}"/>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246571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EC3E-0616-BEAD-B66C-553058E41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C563A1-7801-F8AB-A3EB-375823D75A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B56DBE-CC9D-46BE-3335-19748FE81579}"/>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5" name="Footer Placeholder 4">
            <a:extLst>
              <a:ext uri="{FF2B5EF4-FFF2-40B4-BE49-F238E27FC236}">
                <a16:creationId xmlns:a16="http://schemas.microsoft.com/office/drawing/2014/main" id="{7F682617-EA4F-8CE8-7E54-C80D13E36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96A03-73E4-ECE7-2012-D521361DE4B4}"/>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412231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18E7-D68E-0A5E-A01D-1D8FA2945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1DCFD-FA1E-88CE-C5EA-941BAA008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BAD00-D993-1945-2616-E569CB5C4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50492-133A-1843-DE11-9289672FB06C}"/>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6" name="Footer Placeholder 5">
            <a:extLst>
              <a:ext uri="{FF2B5EF4-FFF2-40B4-BE49-F238E27FC236}">
                <a16:creationId xmlns:a16="http://schemas.microsoft.com/office/drawing/2014/main" id="{78268C7C-AE2C-877E-FB3E-141CB4B0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4D5B2-A62C-C068-AC8D-A459C457EA83}"/>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235895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CE73-2FBD-592B-628C-FDCE1B1E9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A13DE-0A6A-4373-832C-0F97C91C1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44438-2867-9615-320D-238A775FC5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C5B0D-9AE3-83BA-F312-A6DA68C38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C38CA-0537-8E6D-176A-6D447773F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99C0A-1294-C631-F43E-6E99C58D90EA}"/>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8" name="Footer Placeholder 7">
            <a:extLst>
              <a:ext uri="{FF2B5EF4-FFF2-40B4-BE49-F238E27FC236}">
                <a16:creationId xmlns:a16="http://schemas.microsoft.com/office/drawing/2014/main" id="{D1115DE4-3430-D27E-61D2-65DFD4ADD5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665F5-0838-9ADD-20E6-D1483A9BDC0E}"/>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135749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7FFB-B5F0-2A48-59DB-6F501B48C4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21B88-FD3A-8B10-12E9-517DEC11F15F}"/>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4" name="Footer Placeholder 3">
            <a:extLst>
              <a:ext uri="{FF2B5EF4-FFF2-40B4-BE49-F238E27FC236}">
                <a16:creationId xmlns:a16="http://schemas.microsoft.com/office/drawing/2014/main" id="{CA85EB15-B45B-977B-A0DA-DDEE1AE09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2D4A3-7E3B-3FA3-17A1-736F1437E89A}"/>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394850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72457-6E78-CE20-824B-9971B0D83FBF}"/>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3" name="Footer Placeholder 2">
            <a:extLst>
              <a:ext uri="{FF2B5EF4-FFF2-40B4-BE49-F238E27FC236}">
                <a16:creationId xmlns:a16="http://schemas.microsoft.com/office/drawing/2014/main" id="{8352D1E0-BC7E-34D5-48BB-E418D1331D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710F01-9111-395B-C246-C3470DDF8BF7}"/>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285023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F4B0-00D1-7EB2-9C67-A62A6BC0A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F6A91-923F-D10E-562B-F85838BB1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C5AB9-0D1A-830D-ABC9-ED625D25B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97F6-3B17-E64E-3250-77E29E06C472}"/>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6" name="Footer Placeholder 5">
            <a:extLst>
              <a:ext uri="{FF2B5EF4-FFF2-40B4-BE49-F238E27FC236}">
                <a16:creationId xmlns:a16="http://schemas.microsoft.com/office/drawing/2014/main" id="{EF35ABDE-CD18-9345-3393-957C534D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ECEF9-FF19-7C9D-45B2-E31FCEE7F44A}"/>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330216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4EF-A07F-213F-4D81-D116661B9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C9A857-6D1E-DAD3-2F08-5AD67644D7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0A1A2-20D9-AB93-BE8F-3B5EA37F3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4F271-4E3C-AEAB-A60F-C20B81E56A72}"/>
              </a:ext>
            </a:extLst>
          </p:cNvPr>
          <p:cNvSpPr>
            <a:spLocks noGrp="1"/>
          </p:cNvSpPr>
          <p:nvPr>
            <p:ph type="dt" sz="half" idx="10"/>
          </p:nvPr>
        </p:nvSpPr>
        <p:spPr>
          <a:xfrm>
            <a:off x="838200" y="6356350"/>
            <a:ext cx="2743200" cy="365125"/>
          </a:xfrm>
          <a:prstGeom prst="rect">
            <a:avLst/>
          </a:prstGeom>
        </p:spPr>
        <p:txBody>
          <a:bodyPr/>
          <a:lstStyle/>
          <a:p>
            <a:fld id="{6FDDBFAA-1882-3447-88EC-26B8F85D8AF5}" type="datetimeFigureOut">
              <a:rPr lang="en-US" smtClean="0"/>
              <a:t>8/13/25</a:t>
            </a:fld>
            <a:endParaRPr lang="en-US"/>
          </a:p>
        </p:txBody>
      </p:sp>
      <p:sp>
        <p:nvSpPr>
          <p:cNvPr id="6" name="Footer Placeholder 5">
            <a:extLst>
              <a:ext uri="{FF2B5EF4-FFF2-40B4-BE49-F238E27FC236}">
                <a16:creationId xmlns:a16="http://schemas.microsoft.com/office/drawing/2014/main" id="{C7A6FFC8-7BAD-48EA-11B8-05859497C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DB1BF-68A4-E033-A05C-1CE5776AA6FD}"/>
              </a:ext>
            </a:extLst>
          </p:cNvPr>
          <p:cNvSpPr>
            <a:spLocks noGrp="1"/>
          </p:cNvSpPr>
          <p:nvPr>
            <p:ph type="sldNum" sz="quarter" idx="12"/>
          </p:nvPr>
        </p:nvSpPr>
        <p:spPr/>
        <p:txBody>
          <a:bodyPr/>
          <a:lstStyle/>
          <a:p>
            <a:fld id="{892277D6-5103-6D4E-8488-CD466E9A38C6}" type="slidenum">
              <a:rPr lang="en-US" smtClean="0"/>
              <a:t>‹#›</a:t>
            </a:fld>
            <a:endParaRPr lang="en-US"/>
          </a:p>
        </p:txBody>
      </p:sp>
    </p:spTree>
    <p:extLst>
      <p:ext uri="{BB962C8B-B14F-4D97-AF65-F5344CB8AC3E}">
        <p14:creationId xmlns:p14="http://schemas.microsoft.com/office/powerpoint/2010/main" val="5098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95F53-1AA4-534F-86C9-DD6F15511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5ED31D-6D70-A224-89A9-FB19730D3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98068CF-2BF5-602A-3E46-7E518CA8F5EF}"/>
              </a:ext>
            </a:extLst>
          </p:cNvPr>
          <p:cNvSpPr>
            <a:spLocks noGrp="1"/>
          </p:cNvSpPr>
          <p:nvPr>
            <p:ph type="ftr" sz="quarter" idx="3"/>
          </p:nvPr>
        </p:nvSpPr>
        <p:spPr>
          <a:xfrm>
            <a:off x="4038600" y="645636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Powered by Proxyware.com </a:t>
            </a:r>
          </a:p>
        </p:txBody>
      </p:sp>
      <p:sp>
        <p:nvSpPr>
          <p:cNvPr id="6" name="Slide Number Placeholder 5">
            <a:extLst>
              <a:ext uri="{FF2B5EF4-FFF2-40B4-BE49-F238E27FC236}">
                <a16:creationId xmlns:a16="http://schemas.microsoft.com/office/drawing/2014/main" id="{99C403F0-6ABA-34DB-F86B-5E233D77C456}"/>
              </a:ext>
            </a:extLst>
          </p:cNvPr>
          <p:cNvSpPr>
            <a:spLocks noGrp="1"/>
          </p:cNvSpPr>
          <p:nvPr>
            <p:ph type="sldNum" sz="quarter" idx="4"/>
          </p:nvPr>
        </p:nvSpPr>
        <p:spPr>
          <a:xfrm>
            <a:off x="8610600" y="6456366"/>
            <a:ext cx="2743200" cy="365125"/>
          </a:xfrm>
          <a:prstGeom prst="rect">
            <a:avLst/>
          </a:prstGeom>
        </p:spPr>
        <p:txBody>
          <a:bodyPr vert="horz" lIns="91440" tIns="45720" rIns="91440" bIns="45720" rtlCol="0" anchor="b"/>
          <a:lstStyle>
            <a:lvl1pPr algn="r">
              <a:defRPr sz="1000">
                <a:solidFill>
                  <a:srgbClr val="C0365B"/>
                </a:solidFill>
              </a:defRPr>
            </a:lvl1pPr>
          </a:lstStyle>
          <a:p>
            <a:fld id="{892277D6-5103-6D4E-8488-CD466E9A38C6}" type="slidenum">
              <a:rPr lang="en-US" smtClean="0"/>
              <a:pPr/>
              <a:t>‹#›</a:t>
            </a:fld>
            <a:endParaRPr lang="en-US" dirty="0"/>
          </a:p>
        </p:txBody>
      </p:sp>
    </p:spTree>
    <p:extLst>
      <p:ext uri="{BB962C8B-B14F-4D97-AF65-F5344CB8AC3E}">
        <p14:creationId xmlns:p14="http://schemas.microsoft.com/office/powerpoint/2010/main" val="414832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FE09-2936-E1B3-FF6B-A0661DF1B945}"/>
              </a:ext>
            </a:extLst>
          </p:cNvPr>
          <p:cNvSpPr>
            <a:spLocks noGrp="1"/>
          </p:cNvSpPr>
          <p:nvPr>
            <p:ph type="ctrTitle"/>
          </p:nvPr>
        </p:nvSpPr>
        <p:spPr/>
        <p:txBody>
          <a:bodyPr>
            <a:normAutofit/>
          </a:bodyPr>
          <a:lstStyle/>
          <a:p>
            <a:r>
              <a:rPr lang="en-US" dirty="0"/>
              <a:t>Know Before They Click</a:t>
            </a:r>
          </a:p>
        </p:txBody>
      </p:sp>
      <p:sp>
        <p:nvSpPr>
          <p:cNvPr id="3" name="Subtitle 2">
            <a:extLst>
              <a:ext uri="{FF2B5EF4-FFF2-40B4-BE49-F238E27FC236}">
                <a16:creationId xmlns:a16="http://schemas.microsoft.com/office/drawing/2014/main" id="{DCE3C80B-2FD9-6C0A-0FD6-10C97F621ABE}"/>
              </a:ext>
            </a:extLst>
          </p:cNvPr>
          <p:cNvSpPr>
            <a:spLocks noGrp="1"/>
          </p:cNvSpPr>
          <p:nvPr>
            <p:ph type="subTitle" idx="1"/>
          </p:nvPr>
        </p:nvSpPr>
        <p:spPr/>
        <p:txBody>
          <a:bodyPr/>
          <a:lstStyle/>
          <a:p>
            <a:r>
              <a:rPr lang="en-US" dirty="0"/>
              <a:t>A Parent Workshop on Online Safety</a:t>
            </a:r>
          </a:p>
        </p:txBody>
      </p:sp>
    </p:spTree>
    <p:extLst>
      <p:ext uri="{BB962C8B-B14F-4D97-AF65-F5344CB8AC3E}">
        <p14:creationId xmlns:p14="http://schemas.microsoft.com/office/powerpoint/2010/main" val="379090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8788-2857-D729-BE74-7EF1A043E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75407-A738-E3D2-74D1-F29793AF3E84}"/>
              </a:ext>
            </a:extLst>
          </p:cNvPr>
          <p:cNvSpPr>
            <a:spLocks noGrp="1"/>
          </p:cNvSpPr>
          <p:nvPr>
            <p:ph type="title"/>
          </p:nvPr>
        </p:nvSpPr>
        <p:spPr/>
        <p:txBody>
          <a:bodyPr/>
          <a:lstStyle/>
          <a:p>
            <a:r>
              <a:rPr lang="en-US" dirty="0"/>
              <a:t>Digital Addiction</a:t>
            </a:r>
          </a:p>
        </p:txBody>
      </p:sp>
      <p:sp>
        <p:nvSpPr>
          <p:cNvPr id="4" name="Text Placeholder 3">
            <a:extLst>
              <a:ext uri="{FF2B5EF4-FFF2-40B4-BE49-F238E27FC236}">
                <a16:creationId xmlns:a16="http://schemas.microsoft.com/office/drawing/2014/main" id="{E5FB6B77-1B40-12CA-90AD-CA0274C86CE5}"/>
              </a:ext>
            </a:extLst>
          </p:cNvPr>
          <p:cNvSpPr>
            <a:spLocks noGrp="1"/>
          </p:cNvSpPr>
          <p:nvPr>
            <p:ph type="body" idx="1"/>
          </p:nvPr>
        </p:nvSpPr>
        <p:spPr>
          <a:xfrm>
            <a:off x="836612" y="2974242"/>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34BD831A-3938-FA66-5876-CDA766FF7061}"/>
              </a:ext>
            </a:extLst>
          </p:cNvPr>
          <p:cNvSpPr>
            <a:spLocks noGrp="1"/>
          </p:cNvSpPr>
          <p:nvPr>
            <p:ph sz="half" idx="2"/>
          </p:nvPr>
        </p:nvSpPr>
        <p:spPr>
          <a:xfrm>
            <a:off x="836612" y="3468783"/>
            <a:ext cx="5157787" cy="2781628"/>
          </a:xfrm>
        </p:spPr>
        <p:txBody>
          <a:bodyPr>
            <a:normAutofit/>
          </a:bodyPr>
          <a:lstStyle/>
          <a:p>
            <a:r>
              <a:rPr lang="en-US" sz="2400" dirty="0"/>
              <a:t>Dopamine-driven design to keep kids engaged</a:t>
            </a:r>
          </a:p>
          <a:p>
            <a:r>
              <a:rPr lang="en-US" sz="2400" dirty="0"/>
              <a:t>Escaping boredom, stress, or real-life interaction</a:t>
            </a:r>
          </a:p>
          <a:p>
            <a:r>
              <a:rPr lang="en-US" sz="2400" dirty="0"/>
              <a:t>Replacing sleep, outdoor time, or face-to-face socialization</a:t>
            </a:r>
          </a:p>
        </p:txBody>
      </p:sp>
      <p:sp>
        <p:nvSpPr>
          <p:cNvPr id="6" name="Text Placeholder 5">
            <a:extLst>
              <a:ext uri="{FF2B5EF4-FFF2-40B4-BE49-F238E27FC236}">
                <a16:creationId xmlns:a16="http://schemas.microsoft.com/office/drawing/2014/main" id="{FBF54384-9904-1B20-0826-DAB8641B2507}"/>
              </a:ext>
            </a:extLst>
          </p:cNvPr>
          <p:cNvSpPr>
            <a:spLocks noGrp="1"/>
          </p:cNvSpPr>
          <p:nvPr>
            <p:ph type="body" sz="quarter" idx="3"/>
          </p:nvPr>
        </p:nvSpPr>
        <p:spPr>
          <a:xfrm>
            <a:off x="6516414" y="2974240"/>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24746187-8627-1607-1B1F-B898C493FFD2}"/>
              </a:ext>
            </a:extLst>
          </p:cNvPr>
          <p:cNvSpPr>
            <a:spLocks noGrp="1"/>
          </p:cNvSpPr>
          <p:nvPr>
            <p:ph sz="quarter" idx="4"/>
          </p:nvPr>
        </p:nvSpPr>
        <p:spPr>
          <a:xfrm>
            <a:off x="6516414" y="3468783"/>
            <a:ext cx="4835798" cy="2781628"/>
          </a:xfrm>
        </p:spPr>
        <p:txBody>
          <a:bodyPr>
            <a:normAutofit/>
          </a:bodyPr>
          <a:lstStyle/>
          <a:p>
            <a:r>
              <a:rPr lang="en-US" sz="2400" dirty="0"/>
              <a:t>Increased irritability, anxiety, or depression</a:t>
            </a:r>
          </a:p>
          <a:p>
            <a:r>
              <a:rPr lang="en-US" sz="2400" dirty="0"/>
              <a:t>Sleep disturbances and academic decline</a:t>
            </a:r>
          </a:p>
          <a:p>
            <a:r>
              <a:rPr lang="en-US" sz="2400" dirty="0"/>
              <a:t>Reduced ability to self-regulate or focus</a:t>
            </a:r>
          </a:p>
        </p:txBody>
      </p:sp>
      <p:sp>
        <p:nvSpPr>
          <p:cNvPr id="8" name="Text Placeholder 3">
            <a:extLst>
              <a:ext uri="{FF2B5EF4-FFF2-40B4-BE49-F238E27FC236}">
                <a16:creationId xmlns:a16="http://schemas.microsoft.com/office/drawing/2014/main" id="{0C0EFF82-F6C3-87FC-E628-8E7D091820B1}"/>
              </a:ext>
            </a:extLst>
          </p:cNvPr>
          <p:cNvSpPr txBox="1">
            <a:spLocks/>
          </p:cNvSpPr>
          <p:nvPr/>
        </p:nvSpPr>
        <p:spPr>
          <a:xfrm>
            <a:off x="836612" y="1690688"/>
            <a:ext cx="10515600" cy="7763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WHERE IT HAPPENS: </a:t>
            </a:r>
            <a:r>
              <a:rPr lang="en-US" b="0" dirty="0"/>
              <a:t>Video games with reward loops,  Social media with infinite scroll, Streaming platforms and YouTube autoplay</a:t>
            </a:r>
          </a:p>
        </p:txBody>
      </p:sp>
      <p:cxnSp>
        <p:nvCxnSpPr>
          <p:cNvPr id="10" name="Straight Connector 9">
            <a:extLst>
              <a:ext uri="{FF2B5EF4-FFF2-40B4-BE49-F238E27FC236}">
                <a16:creationId xmlns:a16="http://schemas.microsoft.com/office/drawing/2014/main" id="{8B473A84-8E8B-CF25-8419-803B3D695A39}"/>
              </a:ext>
            </a:extLst>
          </p:cNvPr>
          <p:cNvCxnSpPr>
            <a:cxnSpLocks/>
          </p:cNvCxnSpPr>
          <p:nvPr/>
        </p:nvCxnSpPr>
        <p:spPr>
          <a:xfrm>
            <a:off x="6094412" y="3180997"/>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123AECD-8D2A-3CF6-489A-0D2E1CF7EEDD}"/>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177165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A17D-CBFC-293D-6397-339EBB404ED6}"/>
              </a:ext>
            </a:extLst>
          </p:cNvPr>
          <p:cNvSpPr>
            <a:spLocks noGrp="1"/>
          </p:cNvSpPr>
          <p:nvPr>
            <p:ph type="title"/>
          </p:nvPr>
        </p:nvSpPr>
        <p:spPr/>
        <p:txBody>
          <a:bodyPr/>
          <a:lstStyle/>
          <a:p>
            <a:r>
              <a:rPr lang="en-US" dirty="0"/>
              <a:t>Red Flags to Watch For</a:t>
            </a:r>
          </a:p>
        </p:txBody>
      </p:sp>
      <p:sp>
        <p:nvSpPr>
          <p:cNvPr id="3" name="Content Placeholder 2">
            <a:extLst>
              <a:ext uri="{FF2B5EF4-FFF2-40B4-BE49-F238E27FC236}">
                <a16:creationId xmlns:a16="http://schemas.microsoft.com/office/drawing/2014/main" id="{2A23F67C-5BF7-8476-9F44-7886B7A0859F}"/>
              </a:ext>
            </a:extLst>
          </p:cNvPr>
          <p:cNvSpPr>
            <a:spLocks noGrp="1"/>
          </p:cNvSpPr>
          <p:nvPr>
            <p:ph idx="1"/>
          </p:nvPr>
        </p:nvSpPr>
        <p:spPr>
          <a:xfrm>
            <a:off x="838200" y="1825625"/>
            <a:ext cx="10515600" cy="4351338"/>
          </a:xfrm>
        </p:spPr>
        <p:txBody>
          <a:bodyPr/>
          <a:lstStyle/>
          <a:p>
            <a:pPr>
              <a:spcAft>
                <a:spcPts val="1200"/>
              </a:spcAft>
            </a:pPr>
            <a:r>
              <a:rPr lang="en-US" dirty="0"/>
              <a:t>Sudden changes in mood, especially after using a device</a:t>
            </a:r>
          </a:p>
          <a:p>
            <a:pPr>
              <a:spcAft>
                <a:spcPts val="1200"/>
              </a:spcAft>
            </a:pPr>
            <a:r>
              <a:rPr lang="en-US" dirty="0"/>
              <a:t>Increased secrecy about what they do online</a:t>
            </a:r>
          </a:p>
          <a:p>
            <a:pPr>
              <a:spcAft>
                <a:spcPts val="1200"/>
              </a:spcAft>
            </a:pPr>
            <a:r>
              <a:rPr lang="en-US" dirty="0"/>
              <a:t>Unexplained charges or new accounts you didn’t approve</a:t>
            </a:r>
          </a:p>
          <a:p>
            <a:pPr>
              <a:spcAft>
                <a:spcPts val="1200"/>
              </a:spcAft>
            </a:pPr>
            <a:r>
              <a:rPr lang="en-US" dirty="0"/>
              <a:t>Talking about a new online friend they haven’t met in person</a:t>
            </a:r>
          </a:p>
          <a:p>
            <a:pPr>
              <a:spcAft>
                <a:spcPts val="1200"/>
              </a:spcAft>
            </a:pPr>
            <a:r>
              <a:rPr lang="en-US" dirty="0"/>
              <a:t>Fear of going to school or social events</a:t>
            </a:r>
          </a:p>
          <a:p>
            <a:pPr>
              <a:spcAft>
                <a:spcPts val="1200"/>
              </a:spcAft>
            </a:pPr>
            <a:r>
              <a:rPr lang="en-US" dirty="0"/>
              <a:t>Locked devices, switching screens quickly when approached</a:t>
            </a:r>
          </a:p>
          <a:p>
            <a:pPr>
              <a:spcAft>
                <a:spcPts val="1200"/>
              </a:spcAft>
            </a:pPr>
            <a:r>
              <a:rPr lang="en-US" dirty="0"/>
              <a:t>Decline in academic performance or sleep disturbances</a:t>
            </a:r>
          </a:p>
        </p:txBody>
      </p:sp>
      <p:sp>
        <p:nvSpPr>
          <p:cNvPr id="4" name="TextBox 3">
            <a:extLst>
              <a:ext uri="{FF2B5EF4-FFF2-40B4-BE49-F238E27FC236}">
                <a16:creationId xmlns:a16="http://schemas.microsoft.com/office/drawing/2014/main" id="{891D7B4E-92E0-3FF3-A77B-1737B8FF4B4A}"/>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214345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0EBE-20B4-9300-AABF-BA8DD564718D}"/>
              </a:ext>
            </a:extLst>
          </p:cNvPr>
          <p:cNvSpPr>
            <a:spLocks noGrp="1"/>
          </p:cNvSpPr>
          <p:nvPr>
            <p:ph type="title"/>
          </p:nvPr>
        </p:nvSpPr>
        <p:spPr/>
        <p:txBody>
          <a:bodyPr/>
          <a:lstStyle/>
          <a:p>
            <a:r>
              <a:rPr lang="en-US" dirty="0"/>
              <a:t>Top 5 Rules for Safer Browsing</a:t>
            </a:r>
          </a:p>
        </p:txBody>
      </p:sp>
      <p:sp>
        <p:nvSpPr>
          <p:cNvPr id="3" name="Content Placeholder 2">
            <a:extLst>
              <a:ext uri="{FF2B5EF4-FFF2-40B4-BE49-F238E27FC236}">
                <a16:creationId xmlns:a16="http://schemas.microsoft.com/office/drawing/2014/main" id="{569849F0-67CD-E199-051A-5E33881143FD}"/>
              </a:ext>
            </a:extLst>
          </p:cNvPr>
          <p:cNvSpPr>
            <a:spLocks noGrp="1"/>
          </p:cNvSpPr>
          <p:nvPr>
            <p:ph idx="1"/>
          </p:nvPr>
        </p:nvSpPr>
        <p:spPr/>
        <p:txBody>
          <a:bodyPr>
            <a:normAutofit/>
          </a:bodyPr>
          <a:lstStyle/>
          <a:p>
            <a:pPr>
              <a:spcAft>
                <a:spcPts val="1800"/>
              </a:spcAft>
            </a:pPr>
            <a:r>
              <a:rPr lang="en-US" dirty="0"/>
              <a:t>No screens in bedrooms overnight</a:t>
            </a:r>
          </a:p>
          <a:p>
            <a:pPr>
              <a:spcAft>
                <a:spcPts val="1800"/>
              </a:spcAft>
            </a:pPr>
            <a:r>
              <a:rPr lang="en-US" dirty="0"/>
              <a:t>Use privacy settings on every app</a:t>
            </a:r>
          </a:p>
          <a:p>
            <a:pPr>
              <a:spcAft>
                <a:spcPts val="1800"/>
              </a:spcAft>
            </a:pPr>
            <a:r>
              <a:rPr lang="en-US" dirty="0"/>
              <a:t>Talk about digital 'stranger danger'</a:t>
            </a:r>
          </a:p>
          <a:p>
            <a:pPr>
              <a:spcAft>
                <a:spcPts val="1800"/>
              </a:spcAft>
            </a:pPr>
            <a:r>
              <a:rPr lang="en-US" dirty="0"/>
              <a:t>Approve new apps or downloads</a:t>
            </a:r>
          </a:p>
          <a:p>
            <a:pPr>
              <a:spcAft>
                <a:spcPts val="1800"/>
              </a:spcAft>
            </a:pPr>
            <a:r>
              <a:rPr lang="en-US" dirty="0"/>
              <a:t>Don’t post private info or photos</a:t>
            </a:r>
          </a:p>
          <a:p>
            <a:endParaRPr lang="en-US" dirty="0"/>
          </a:p>
        </p:txBody>
      </p:sp>
      <p:sp>
        <p:nvSpPr>
          <p:cNvPr id="4" name="TextBox 3">
            <a:extLst>
              <a:ext uri="{FF2B5EF4-FFF2-40B4-BE49-F238E27FC236}">
                <a16:creationId xmlns:a16="http://schemas.microsoft.com/office/drawing/2014/main" id="{1E80A1F3-2DA7-B807-D189-095CB9D6027F}"/>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143827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DB53-4422-773A-5C28-DED89A93593B}"/>
              </a:ext>
            </a:extLst>
          </p:cNvPr>
          <p:cNvSpPr>
            <a:spLocks noGrp="1"/>
          </p:cNvSpPr>
          <p:nvPr>
            <p:ph type="title"/>
          </p:nvPr>
        </p:nvSpPr>
        <p:spPr/>
        <p:txBody>
          <a:bodyPr>
            <a:normAutofit/>
          </a:bodyPr>
          <a:lstStyle/>
          <a:p>
            <a:r>
              <a:rPr lang="en-US" dirty="0"/>
              <a:t>What to include  in your family “</a:t>
            </a:r>
            <a:r>
              <a:rPr lang="en-US" i="1" dirty="0"/>
              <a:t>Screen Time &amp; Device Agreement</a:t>
            </a:r>
            <a:r>
              <a:rPr lang="en-US" dirty="0"/>
              <a:t>”</a:t>
            </a:r>
          </a:p>
        </p:txBody>
      </p:sp>
      <p:sp>
        <p:nvSpPr>
          <p:cNvPr id="3" name="Content Placeholder 2">
            <a:extLst>
              <a:ext uri="{FF2B5EF4-FFF2-40B4-BE49-F238E27FC236}">
                <a16:creationId xmlns:a16="http://schemas.microsoft.com/office/drawing/2014/main" id="{5538953C-19E6-BBCC-40BB-5325689A90AC}"/>
              </a:ext>
            </a:extLst>
          </p:cNvPr>
          <p:cNvSpPr>
            <a:spLocks noGrp="1"/>
          </p:cNvSpPr>
          <p:nvPr>
            <p:ph idx="1"/>
          </p:nvPr>
        </p:nvSpPr>
        <p:spPr/>
        <p:txBody>
          <a:bodyPr numCol="2" spcCol="457200">
            <a:normAutofit/>
          </a:bodyPr>
          <a:lstStyle/>
          <a:p>
            <a:pPr marL="514350" indent="-514350">
              <a:buFont typeface="+mj-lt"/>
              <a:buAutoNum type="arabicPeriod"/>
            </a:pPr>
            <a:r>
              <a:rPr lang="en-US" dirty="0"/>
              <a:t>Devices stay out of bedrooms at night </a:t>
            </a:r>
          </a:p>
          <a:p>
            <a:pPr marL="514350" indent="-514350">
              <a:buFont typeface="+mj-lt"/>
              <a:buAutoNum type="arabicPeriod"/>
            </a:pPr>
            <a:r>
              <a:rPr lang="en-US" dirty="0"/>
              <a:t>No screens during dinner or family time </a:t>
            </a:r>
          </a:p>
          <a:p>
            <a:pPr marL="514350" indent="-514350">
              <a:buFont typeface="+mj-lt"/>
              <a:buAutoNum type="arabicPeriod"/>
            </a:pPr>
            <a:r>
              <a:rPr lang="en-US" dirty="0"/>
              <a:t>Ask before downloading apps, games, or videos </a:t>
            </a:r>
          </a:p>
          <a:p>
            <a:pPr marL="514350" indent="-514350">
              <a:buFont typeface="+mj-lt"/>
              <a:buAutoNum type="arabicPeriod"/>
            </a:pPr>
            <a:r>
              <a:rPr lang="en-US" dirty="0"/>
              <a:t>Never share personal info online </a:t>
            </a:r>
          </a:p>
          <a:p>
            <a:pPr marL="514350" indent="-514350">
              <a:buFont typeface="+mj-lt"/>
              <a:buAutoNum type="arabicPeriod"/>
            </a:pPr>
            <a:r>
              <a:rPr lang="en-US" dirty="0"/>
              <a:t>Think twice before you post</a:t>
            </a:r>
          </a:p>
          <a:p>
            <a:pPr marL="514350" indent="-514350">
              <a:buFont typeface="+mj-lt"/>
              <a:buAutoNum type="arabicPeriod"/>
            </a:pPr>
            <a:r>
              <a:rPr lang="en-US" dirty="0"/>
              <a:t>Only talk to people we know in real life</a:t>
            </a:r>
          </a:p>
          <a:p>
            <a:pPr marL="514350" indent="-514350">
              <a:buFont typeface="+mj-lt"/>
              <a:buAutoNum type="arabicPeriod"/>
            </a:pPr>
            <a:r>
              <a:rPr lang="en-US" dirty="0"/>
              <a:t>If something feels weird, tell a grown-up</a:t>
            </a:r>
          </a:p>
          <a:p>
            <a:pPr marL="514350" indent="-514350">
              <a:buFont typeface="+mj-lt"/>
              <a:buAutoNum type="arabicPeriod"/>
            </a:pPr>
            <a:r>
              <a:rPr lang="en-US" dirty="0"/>
              <a:t>Respect other people online </a:t>
            </a:r>
          </a:p>
          <a:p>
            <a:pPr marL="514350" indent="-514350">
              <a:buFont typeface="+mj-lt"/>
              <a:buAutoNum type="arabicPeriod"/>
            </a:pPr>
            <a:r>
              <a:rPr lang="en-US" dirty="0"/>
              <a:t>We take screen breaks every day</a:t>
            </a:r>
          </a:p>
          <a:p>
            <a:pPr marL="514350" indent="-514350">
              <a:buFont typeface="+mj-lt"/>
              <a:buAutoNum type="arabicPeriod"/>
            </a:pPr>
            <a:r>
              <a:rPr lang="en-US" dirty="0"/>
              <a:t>When in doubt, ask</a:t>
            </a:r>
          </a:p>
        </p:txBody>
      </p:sp>
      <p:sp>
        <p:nvSpPr>
          <p:cNvPr id="4" name="TextBox 3">
            <a:extLst>
              <a:ext uri="{FF2B5EF4-FFF2-40B4-BE49-F238E27FC236}">
                <a16:creationId xmlns:a16="http://schemas.microsoft.com/office/drawing/2014/main" id="{670F1277-2F8F-E95F-7F5C-4C1CE574DEA4}"/>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334253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A891-8575-9E9C-6B0A-D7FEA0AEF614}"/>
              </a:ext>
            </a:extLst>
          </p:cNvPr>
          <p:cNvSpPr>
            <a:spLocks noGrp="1"/>
          </p:cNvSpPr>
          <p:nvPr>
            <p:ph type="title"/>
          </p:nvPr>
        </p:nvSpPr>
        <p:spPr/>
        <p:txBody>
          <a:bodyPr/>
          <a:lstStyle/>
          <a:p>
            <a:r>
              <a:rPr lang="en-US" dirty="0"/>
              <a:t>Top 10 Online Safety Tips for Parents</a:t>
            </a:r>
          </a:p>
        </p:txBody>
      </p:sp>
      <p:sp>
        <p:nvSpPr>
          <p:cNvPr id="3" name="Content Placeholder 2">
            <a:extLst>
              <a:ext uri="{FF2B5EF4-FFF2-40B4-BE49-F238E27FC236}">
                <a16:creationId xmlns:a16="http://schemas.microsoft.com/office/drawing/2014/main" id="{F654D9C4-7C1C-896A-3C34-8A1D85E4CE57}"/>
              </a:ext>
            </a:extLst>
          </p:cNvPr>
          <p:cNvSpPr>
            <a:spLocks noGrp="1"/>
          </p:cNvSpPr>
          <p:nvPr>
            <p:ph idx="1"/>
          </p:nvPr>
        </p:nvSpPr>
        <p:spPr/>
        <p:txBody>
          <a:bodyPr numCol="2" spcCol="457200">
            <a:normAutofit/>
          </a:bodyPr>
          <a:lstStyle/>
          <a:p>
            <a:pPr marL="514350" lvl="0" indent="-514350">
              <a:spcAft>
                <a:spcPts val="1800"/>
              </a:spcAft>
              <a:buFont typeface="+mj-lt"/>
              <a:buAutoNum type="arabicPeriod"/>
            </a:pPr>
            <a:r>
              <a:rPr lang="en-US" dirty="0"/>
              <a:t>Talk Early and Often</a:t>
            </a:r>
          </a:p>
          <a:p>
            <a:pPr marL="514350" lvl="0" indent="-514350">
              <a:spcAft>
                <a:spcPts val="1800"/>
              </a:spcAft>
              <a:buFont typeface="+mj-lt"/>
              <a:buAutoNum type="arabicPeriod"/>
            </a:pPr>
            <a:r>
              <a:rPr lang="en-US" dirty="0"/>
              <a:t>Know What They Use</a:t>
            </a:r>
          </a:p>
          <a:p>
            <a:pPr marL="514350" lvl="0" indent="-514350">
              <a:spcAft>
                <a:spcPts val="1800"/>
              </a:spcAft>
              <a:buFont typeface="+mj-lt"/>
              <a:buAutoNum type="arabicPeriod"/>
            </a:pPr>
            <a:r>
              <a:rPr lang="en-US" dirty="0"/>
              <a:t>Set Tech Boundaries </a:t>
            </a:r>
          </a:p>
          <a:p>
            <a:pPr marL="514350" lvl="0" indent="-514350">
              <a:spcAft>
                <a:spcPts val="1800"/>
              </a:spcAft>
              <a:buFont typeface="+mj-lt"/>
              <a:buAutoNum type="arabicPeriod"/>
            </a:pPr>
            <a:r>
              <a:rPr lang="en-US" dirty="0"/>
              <a:t>Use Parental Controls</a:t>
            </a:r>
          </a:p>
          <a:p>
            <a:pPr marL="514350" lvl="0" indent="-514350">
              <a:spcAft>
                <a:spcPts val="1800"/>
              </a:spcAft>
              <a:buFont typeface="+mj-lt"/>
              <a:buAutoNum type="arabicPeriod"/>
            </a:pPr>
            <a:r>
              <a:rPr lang="en-US" dirty="0"/>
              <a:t>Watch for Red Flags</a:t>
            </a:r>
          </a:p>
          <a:p>
            <a:pPr marL="514350" lvl="0" indent="-514350">
              <a:spcAft>
                <a:spcPts val="1800"/>
              </a:spcAft>
              <a:buFont typeface="+mj-lt"/>
              <a:buAutoNum type="arabicPeriod"/>
            </a:pPr>
            <a:r>
              <a:rPr lang="en-US" dirty="0"/>
              <a:t>Protect Their Privacy</a:t>
            </a:r>
          </a:p>
          <a:p>
            <a:pPr marL="514350" lvl="0" indent="-514350">
              <a:spcAft>
                <a:spcPts val="1800"/>
              </a:spcAft>
              <a:buFont typeface="+mj-lt"/>
              <a:buAutoNum type="arabicPeriod"/>
            </a:pPr>
            <a:r>
              <a:rPr lang="en-US" dirty="0"/>
              <a:t>Teach Digital Empathy </a:t>
            </a:r>
          </a:p>
          <a:p>
            <a:pPr marL="514350" lvl="0" indent="-514350">
              <a:spcAft>
                <a:spcPts val="1800"/>
              </a:spcAft>
              <a:buFont typeface="+mj-lt"/>
              <a:buAutoNum type="arabicPeriod"/>
            </a:pPr>
            <a:r>
              <a:rPr lang="en-US" dirty="0"/>
              <a:t>Don’t Rely on Tech Alone</a:t>
            </a:r>
          </a:p>
          <a:p>
            <a:pPr marL="514350" lvl="0" indent="-514350">
              <a:spcAft>
                <a:spcPts val="1800"/>
              </a:spcAft>
              <a:buFont typeface="+mj-lt"/>
              <a:buAutoNum type="arabicPeriod"/>
            </a:pPr>
            <a:r>
              <a:rPr lang="en-US" dirty="0"/>
              <a:t>Encourage Your Kids to Speak Up</a:t>
            </a:r>
          </a:p>
          <a:p>
            <a:pPr marL="514350" lvl="0" indent="-514350">
              <a:spcAft>
                <a:spcPts val="1800"/>
              </a:spcAft>
              <a:buFont typeface="+mj-lt"/>
              <a:buAutoNum type="arabicPeriod"/>
            </a:pPr>
            <a:r>
              <a:rPr lang="en-US" dirty="0"/>
              <a:t>Install </a:t>
            </a:r>
            <a:r>
              <a:rPr lang="en-US" dirty="0" err="1"/>
              <a:t>Proxyware</a:t>
            </a:r>
            <a:endParaRPr lang="en-US" dirty="0"/>
          </a:p>
        </p:txBody>
      </p:sp>
      <p:sp>
        <p:nvSpPr>
          <p:cNvPr id="4" name="TextBox 3">
            <a:extLst>
              <a:ext uri="{FF2B5EF4-FFF2-40B4-BE49-F238E27FC236}">
                <a16:creationId xmlns:a16="http://schemas.microsoft.com/office/drawing/2014/main" id="{03089FBD-0C3D-C50E-BA90-FD4AF09D4BF2}"/>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272467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E37A-9179-4E2D-C1C6-6FE4C30E2EC8}"/>
              </a:ext>
            </a:extLst>
          </p:cNvPr>
          <p:cNvSpPr>
            <a:spLocks noGrp="1"/>
          </p:cNvSpPr>
          <p:nvPr>
            <p:ph type="title"/>
          </p:nvPr>
        </p:nvSpPr>
        <p:spPr/>
        <p:txBody>
          <a:bodyPr/>
          <a:lstStyle/>
          <a:p>
            <a:r>
              <a:rPr lang="en-US" dirty="0"/>
              <a:t>If Something Goes Wrong</a:t>
            </a:r>
            <a:r>
              <a:rPr lang="en-US" dirty="0">
                <a:effectLst/>
              </a:rPr>
              <a:t> </a:t>
            </a:r>
            <a:endParaRPr lang="en-US" dirty="0"/>
          </a:p>
        </p:txBody>
      </p:sp>
      <p:sp>
        <p:nvSpPr>
          <p:cNvPr id="3" name="Content Placeholder 2">
            <a:extLst>
              <a:ext uri="{FF2B5EF4-FFF2-40B4-BE49-F238E27FC236}">
                <a16:creationId xmlns:a16="http://schemas.microsoft.com/office/drawing/2014/main" id="{A8FD1B01-BD7F-8851-9248-4A67AF9B3E2F}"/>
              </a:ext>
            </a:extLst>
          </p:cNvPr>
          <p:cNvSpPr>
            <a:spLocks noGrp="1"/>
          </p:cNvSpPr>
          <p:nvPr>
            <p:ph idx="1"/>
          </p:nvPr>
        </p:nvSpPr>
        <p:spPr/>
        <p:txBody>
          <a:bodyPr/>
          <a:lstStyle/>
          <a:p>
            <a:pPr marL="514350" indent="-514350">
              <a:buFont typeface="+mj-lt"/>
              <a:buAutoNum type="arabicPeriod"/>
            </a:pPr>
            <a:r>
              <a:rPr lang="en-US" dirty="0"/>
              <a:t>Stay calm.</a:t>
            </a:r>
          </a:p>
          <a:p>
            <a:pPr marL="514350" indent="-514350">
              <a:buFont typeface="+mj-lt"/>
              <a:buAutoNum type="arabicPeriod"/>
            </a:pPr>
            <a:r>
              <a:rPr lang="en-US" dirty="0"/>
              <a:t>Document the incident and block/report the offender. </a:t>
            </a:r>
          </a:p>
          <a:p>
            <a:pPr marL="514350" indent="-514350">
              <a:buFont typeface="+mj-lt"/>
              <a:buAutoNum type="arabicPeriod"/>
            </a:pPr>
            <a:r>
              <a:rPr lang="en-US" dirty="0"/>
              <a:t>Talk openly and compassionately with your child. </a:t>
            </a:r>
          </a:p>
        </p:txBody>
      </p:sp>
      <p:sp>
        <p:nvSpPr>
          <p:cNvPr id="4" name="TextBox 3">
            <a:extLst>
              <a:ext uri="{FF2B5EF4-FFF2-40B4-BE49-F238E27FC236}">
                <a16:creationId xmlns:a16="http://schemas.microsoft.com/office/drawing/2014/main" id="{13425091-D542-D0AF-7820-ACFFA4DC5362}"/>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316983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43AC-1A0D-0F7B-5EEC-DED22E47904E}"/>
              </a:ext>
            </a:extLst>
          </p:cNvPr>
          <p:cNvSpPr>
            <a:spLocks noGrp="1"/>
          </p:cNvSpPr>
          <p:nvPr>
            <p:ph type="title"/>
          </p:nvPr>
        </p:nvSpPr>
        <p:spPr/>
        <p:txBody>
          <a:bodyPr/>
          <a:lstStyle/>
          <a:p>
            <a:r>
              <a:rPr lang="en-US" dirty="0"/>
              <a:t>How </a:t>
            </a:r>
            <a:r>
              <a:rPr lang="en-US" dirty="0" err="1"/>
              <a:t>Proxyware</a:t>
            </a:r>
            <a:r>
              <a:rPr lang="en-US" dirty="0"/>
              <a:t> Works</a:t>
            </a:r>
          </a:p>
        </p:txBody>
      </p:sp>
      <p:sp>
        <p:nvSpPr>
          <p:cNvPr id="3" name="Content Placeholder 2">
            <a:extLst>
              <a:ext uri="{FF2B5EF4-FFF2-40B4-BE49-F238E27FC236}">
                <a16:creationId xmlns:a16="http://schemas.microsoft.com/office/drawing/2014/main" id="{1A802C5F-59B0-6D92-4AFA-39BDD60F656D}"/>
              </a:ext>
            </a:extLst>
          </p:cNvPr>
          <p:cNvSpPr>
            <a:spLocks noGrp="1"/>
          </p:cNvSpPr>
          <p:nvPr>
            <p:ph idx="1"/>
          </p:nvPr>
        </p:nvSpPr>
        <p:spPr/>
        <p:txBody>
          <a:bodyPr>
            <a:normAutofit fontScale="92500"/>
          </a:bodyPr>
          <a:lstStyle/>
          <a:p>
            <a:pPr>
              <a:lnSpc>
                <a:spcPct val="110000"/>
              </a:lnSpc>
            </a:pPr>
            <a:r>
              <a:rPr lang="en-US" dirty="0"/>
              <a:t>Acts as a decoy user, simulating the online behavior of your child.</a:t>
            </a:r>
          </a:p>
          <a:p>
            <a:pPr>
              <a:lnSpc>
                <a:spcPct val="110000"/>
              </a:lnSpc>
            </a:pPr>
            <a:r>
              <a:rPr lang="en-US" dirty="0"/>
              <a:t>Never watches real people it only monitors the decoy behavior.</a:t>
            </a:r>
          </a:p>
          <a:p>
            <a:pPr>
              <a:lnSpc>
                <a:spcPct val="110000"/>
              </a:lnSpc>
            </a:pPr>
            <a:r>
              <a:rPr lang="en-US" dirty="0"/>
              <a:t>Lures the criminals in by appearing to be a vulnerable target.</a:t>
            </a:r>
          </a:p>
          <a:p>
            <a:pPr>
              <a:lnSpc>
                <a:spcPct val="110000"/>
              </a:lnSpc>
            </a:pPr>
            <a:r>
              <a:rPr lang="en-US" dirty="0"/>
              <a:t>Once bad actors engage, it captures and analyzes their tactics in real time, as the incident unfolds.</a:t>
            </a:r>
          </a:p>
          <a:p>
            <a:pPr>
              <a:lnSpc>
                <a:spcPct val="110000"/>
              </a:lnSpc>
            </a:pPr>
            <a:r>
              <a:rPr lang="en-US" dirty="0"/>
              <a:t>Instead of just blocking, </a:t>
            </a:r>
            <a:r>
              <a:rPr lang="en-US" dirty="0" err="1"/>
              <a:t>Proxyware</a:t>
            </a:r>
            <a:r>
              <a:rPr lang="en-US" dirty="0"/>
              <a:t> traces the attack back to its origin.</a:t>
            </a:r>
          </a:p>
          <a:p>
            <a:pPr>
              <a:lnSpc>
                <a:spcPct val="110000"/>
              </a:lnSpc>
            </a:pPr>
            <a:r>
              <a:rPr lang="en-US" dirty="0"/>
              <a:t>It gathers evidence and intelligence about how the threat works.</a:t>
            </a:r>
          </a:p>
          <a:p>
            <a:pPr>
              <a:lnSpc>
                <a:spcPct val="110000"/>
              </a:lnSpc>
            </a:pPr>
            <a:r>
              <a:rPr lang="en-US" dirty="0"/>
              <a:t>Shares intelligence with law enforcement for</a:t>
            </a:r>
          </a:p>
        </p:txBody>
      </p:sp>
      <p:sp>
        <p:nvSpPr>
          <p:cNvPr id="4" name="TextBox 3">
            <a:extLst>
              <a:ext uri="{FF2B5EF4-FFF2-40B4-BE49-F238E27FC236}">
                <a16:creationId xmlns:a16="http://schemas.microsoft.com/office/drawing/2014/main" id="{20918501-4B55-A6DF-B343-C7ED39D0C009}"/>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113974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019E-941C-F557-7C63-E87EB767D9AE}"/>
              </a:ext>
            </a:extLst>
          </p:cNvPr>
          <p:cNvSpPr>
            <a:spLocks noGrp="1"/>
          </p:cNvSpPr>
          <p:nvPr>
            <p:ph type="title"/>
          </p:nvPr>
        </p:nvSpPr>
        <p:spPr/>
        <p:txBody>
          <a:bodyPr/>
          <a:lstStyle/>
          <a:p>
            <a:r>
              <a:rPr lang="en-US" dirty="0"/>
              <a:t>Resources + Next Steps</a:t>
            </a:r>
          </a:p>
        </p:txBody>
      </p:sp>
      <p:sp>
        <p:nvSpPr>
          <p:cNvPr id="4" name="TextBox 3">
            <a:extLst>
              <a:ext uri="{FF2B5EF4-FFF2-40B4-BE49-F238E27FC236}">
                <a16:creationId xmlns:a16="http://schemas.microsoft.com/office/drawing/2014/main" id="{E1747A4E-96A5-AA84-B04F-41AAAA88598A}"/>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grpSp>
        <p:nvGrpSpPr>
          <p:cNvPr id="12" name="Group 11">
            <a:extLst>
              <a:ext uri="{FF2B5EF4-FFF2-40B4-BE49-F238E27FC236}">
                <a16:creationId xmlns:a16="http://schemas.microsoft.com/office/drawing/2014/main" id="{C012E980-A151-E3A0-6F71-1F12C868597C}"/>
              </a:ext>
            </a:extLst>
          </p:cNvPr>
          <p:cNvGrpSpPr/>
          <p:nvPr/>
        </p:nvGrpSpPr>
        <p:grpSpPr>
          <a:xfrm>
            <a:off x="838200" y="1961450"/>
            <a:ext cx="4961965" cy="4353263"/>
            <a:chOff x="838200" y="2139612"/>
            <a:chExt cx="4961965" cy="4353263"/>
          </a:xfrm>
        </p:grpSpPr>
        <p:pic>
          <p:nvPicPr>
            <p:cNvPr id="6" name="Picture 5" descr="A computer monitor with a blank screen&#10;&#10;AI-generated content may be incorrect.">
              <a:extLst>
                <a:ext uri="{FF2B5EF4-FFF2-40B4-BE49-F238E27FC236}">
                  <a16:creationId xmlns:a16="http://schemas.microsoft.com/office/drawing/2014/main" id="{2690E887-94AA-B6BC-38C3-D7794BD9AC07}"/>
                </a:ext>
              </a:extLst>
            </p:cNvPr>
            <p:cNvPicPr>
              <a:picLocks noChangeAspect="1"/>
            </p:cNvPicPr>
            <p:nvPr/>
          </p:nvPicPr>
          <p:blipFill>
            <a:blip r:embed="rId3"/>
            <a:srcRect l="9102" t="7859" r="9553" b="5798"/>
            <a:stretch>
              <a:fillRect/>
            </a:stretch>
          </p:blipFill>
          <p:spPr>
            <a:xfrm>
              <a:off x="838200" y="2139612"/>
              <a:ext cx="4961965" cy="4353263"/>
            </a:xfrm>
            <a:prstGeom prst="rect">
              <a:avLst/>
            </a:prstGeom>
          </p:spPr>
        </p:pic>
        <p:pic>
          <p:nvPicPr>
            <p:cNvPr id="3" name="Picture 2">
              <a:extLst>
                <a:ext uri="{FF2B5EF4-FFF2-40B4-BE49-F238E27FC236}">
                  <a16:creationId xmlns:a16="http://schemas.microsoft.com/office/drawing/2014/main" id="{014E68C6-AF01-B5D3-1C10-5D8815FD0531}"/>
                </a:ext>
              </a:extLst>
            </p:cNvPr>
            <p:cNvPicPr>
              <a:picLocks noChangeAspect="1"/>
            </p:cNvPicPr>
            <p:nvPr/>
          </p:nvPicPr>
          <p:blipFill>
            <a:blip r:embed="rId4"/>
            <a:srcRect l="1079" r="5040"/>
            <a:stretch>
              <a:fillRect/>
            </a:stretch>
          </p:blipFill>
          <p:spPr>
            <a:xfrm>
              <a:off x="1143300" y="2434134"/>
              <a:ext cx="4405258" cy="2464367"/>
            </a:xfrm>
            <a:prstGeom prst="rect">
              <a:avLst/>
            </a:prstGeom>
          </p:spPr>
        </p:pic>
      </p:grpSp>
      <p:pic>
        <p:nvPicPr>
          <p:cNvPr id="14" name="Picture 13" descr="A qr code with a white background&#10;&#10;AI-generated content may be incorrect.">
            <a:extLst>
              <a:ext uri="{FF2B5EF4-FFF2-40B4-BE49-F238E27FC236}">
                <a16:creationId xmlns:a16="http://schemas.microsoft.com/office/drawing/2014/main" id="{C03A6D10-FA3F-4E99-C296-D9C7D880E819}"/>
              </a:ext>
            </a:extLst>
          </p:cNvPr>
          <p:cNvPicPr>
            <a:picLocks noChangeAspect="1"/>
          </p:cNvPicPr>
          <p:nvPr/>
        </p:nvPicPr>
        <p:blipFill>
          <a:blip r:embed="rId5"/>
          <a:stretch>
            <a:fillRect/>
          </a:stretch>
        </p:blipFill>
        <p:spPr>
          <a:xfrm>
            <a:off x="7653338" y="1828800"/>
            <a:ext cx="3700462" cy="3700462"/>
          </a:xfrm>
          <a:prstGeom prst="rect">
            <a:avLst/>
          </a:prstGeom>
        </p:spPr>
      </p:pic>
      <p:pic>
        <p:nvPicPr>
          <p:cNvPr id="15" name="Picture 14">
            <a:extLst>
              <a:ext uri="{FF2B5EF4-FFF2-40B4-BE49-F238E27FC236}">
                <a16:creationId xmlns:a16="http://schemas.microsoft.com/office/drawing/2014/main" id="{22F7F67F-BF18-5F0A-0710-C3FAADEFFD3C}"/>
              </a:ext>
            </a:extLst>
          </p:cNvPr>
          <p:cNvPicPr>
            <a:picLocks noChangeAspect="1"/>
          </p:cNvPicPr>
          <p:nvPr/>
        </p:nvPicPr>
        <p:blipFill>
          <a:blip r:embed="rId6"/>
          <a:srcRect l="3835" t="6547"/>
          <a:stretch>
            <a:fillRect/>
          </a:stretch>
        </p:blipFill>
        <p:spPr>
          <a:xfrm>
            <a:off x="5800165" y="3016250"/>
            <a:ext cx="2117524" cy="1325563"/>
          </a:xfrm>
          <a:prstGeom prst="rect">
            <a:avLst/>
          </a:prstGeom>
        </p:spPr>
      </p:pic>
    </p:spTree>
    <p:extLst>
      <p:ext uri="{BB962C8B-B14F-4D97-AF65-F5344CB8AC3E}">
        <p14:creationId xmlns:p14="http://schemas.microsoft.com/office/powerpoint/2010/main" val="176238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316DC-6D5A-BC38-F88D-BAE4FBD31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3122D-CF18-43B8-A797-A35C140716A0}"/>
              </a:ext>
            </a:extLst>
          </p:cNvPr>
          <p:cNvSpPr>
            <a:spLocks noGrp="1"/>
          </p:cNvSpPr>
          <p:nvPr>
            <p:ph type="title"/>
          </p:nvPr>
        </p:nvSpPr>
        <p:spPr/>
        <p:txBody>
          <a:bodyPr/>
          <a:lstStyle/>
          <a:p>
            <a:r>
              <a:rPr lang="en-US" dirty="0"/>
              <a:t>Request </a:t>
            </a:r>
            <a:r>
              <a:rPr lang="en-US" dirty="0" err="1"/>
              <a:t>Proxyware</a:t>
            </a:r>
            <a:r>
              <a:rPr lang="en-US" dirty="0"/>
              <a:t> be Installed at Your School or in Your Community</a:t>
            </a:r>
          </a:p>
        </p:txBody>
      </p:sp>
      <p:sp>
        <p:nvSpPr>
          <p:cNvPr id="4" name="TextBox 3">
            <a:extLst>
              <a:ext uri="{FF2B5EF4-FFF2-40B4-BE49-F238E27FC236}">
                <a16:creationId xmlns:a16="http://schemas.microsoft.com/office/drawing/2014/main" id="{2A947CAF-B472-BBD2-9A9C-20A220D3DCAF}"/>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grpSp>
        <p:nvGrpSpPr>
          <p:cNvPr id="11" name="Group 10">
            <a:extLst>
              <a:ext uri="{FF2B5EF4-FFF2-40B4-BE49-F238E27FC236}">
                <a16:creationId xmlns:a16="http://schemas.microsoft.com/office/drawing/2014/main" id="{50FF73D9-9549-0B84-5EBF-A0A2E55A107C}"/>
              </a:ext>
            </a:extLst>
          </p:cNvPr>
          <p:cNvGrpSpPr>
            <a:grpSpLocks noChangeAspect="1"/>
          </p:cNvGrpSpPr>
          <p:nvPr/>
        </p:nvGrpSpPr>
        <p:grpSpPr>
          <a:xfrm>
            <a:off x="523875" y="2251339"/>
            <a:ext cx="5943600" cy="3564959"/>
            <a:chOff x="6021592" y="2755901"/>
            <a:chExt cx="5726287" cy="3373102"/>
          </a:xfrm>
        </p:grpSpPr>
        <p:pic>
          <p:nvPicPr>
            <p:cNvPr id="8" name="Picture 7" descr="A black computer with a black screen&#10;&#10;AI-generated content may be incorrect.">
              <a:extLst>
                <a:ext uri="{FF2B5EF4-FFF2-40B4-BE49-F238E27FC236}">
                  <a16:creationId xmlns:a16="http://schemas.microsoft.com/office/drawing/2014/main" id="{7B27176F-1044-69F5-A47E-C9F32089B5AB}"/>
                </a:ext>
              </a:extLst>
            </p:cNvPr>
            <p:cNvPicPr>
              <a:picLocks noChangeAspect="1"/>
            </p:cNvPicPr>
            <p:nvPr/>
          </p:nvPicPr>
          <p:blipFill>
            <a:blip r:embed="rId3"/>
            <a:stretch>
              <a:fillRect/>
            </a:stretch>
          </p:blipFill>
          <p:spPr>
            <a:xfrm>
              <a:off x="6021592" y="2755901"/>
              <a:ext cx="5726287" cy="3373102"/>
            </a:xfrm>
            <a:prstGeom prst="rect">
              <a:avLst/>
            </a:prstGeom>
          </p:spPr>
        </p:pic>
        <p:pic>
          <p:nvPicPr>
            <p:cNvPr id="9" name="Picture 8">
              <a:extLst>
                <a:ext uri="{FF2B5EF4-FFF2-40B4-BE49-F238E27FC236}">
                  <a16:creationId xmlns:a16="http://schemas.microsoft.com/office/drawing/2014/main" id="{3B042CA7-192A-A650-274D-4E7B1B53B1DB}"/>
                </a:ext>
              </a:extLst>
            </p:cNvPr>
            <p:cNvPicPr>
              <a:picLocks noChangeAspect="1"/>
            </p:cNvPicPr>
            <p:nvPr/>
          </p:nvPicPr>
          <p:blipFill>
            <a:blip r:embed="rId4"/>
            <a:stretch>
              <a:fillRect/>
            </a:stretch>
          </p:blipFill>
          <p:spPr>
            <a:xfrm>
              <a:off x="6743700" y="2998834"/>
              <a:ext cx="4225132" cy="2114958"/>
            </a:xfrm>
            <a:prstGeom prst="rect">
              <a:avLst/>
            </a:prstGeom>
          </p:spPr>
        </p:pic>
        <p:pic>
          <p:nvPicPr>
            <p:cNvPr id="10" name="Picture 9">
              <a:extLst>
                <a:ext uri="{FF2B5EF4-FFF2-40B4-BE49-F238E27FC236}">
                  <a16:creationId xmlns:a16="http://schemas.microsoft.com/office/drawing/2014/main" id="{00DD3E2A-3A11-2581-513A-C202A8B98EBE}"/>
                </a:ext>
              </a:extLst>
            </p:cNvPr>
            <p:cNvPicPr>
              <a:picLocks noChangeAspect="1"/>
            </p:cNvPicPr>
            <p:nvPr/>
          </p:nvPicPr>
          <p:blipFill>
            <a:blip r:embed="rId5"/>
            <a:srcRect b="29100"/>
            <a:stretch>
              <a:fillRect/>
            </a:stretch>
          </p:blipFill>
          <p:spPr>
            <a:xfrm>
              <a:off x="6743699" y="4792208"/>
              <a:ext cx="4185033" cy="778056"/>
            </a:xfrm>
            <a:prstGeom prst="rect">
              <a:avLst/>
            </a:prstGeom>
          </p:spPr>
        </p:pic>
      </p:grpSp>
      <p:pic>
        <p:nvPicPr>
          <p:cNvPr id="12" name="Picture 11" descr="A qr code with a white background&#10;&#10;AI-generated content may be incorrect.">
            <a:extLst>
              <a:ext uri="{FF2B5EF4-FFF2-40B4-BE49-F238E27FC236}">
                <a16:creationId xmlns:a16="http://schemas.microsoft.com/office/drawing/2014/main" id="{EFA6CD3A-AA62-40E8-8F66-D5C95A7A4D0D}"/>
              </a:ext>
            </a:extLst>
          </p:cNvPr>
          <p:cNvPicPr>
            <a:picLocks noChangeAspect="1"/>
          </p:cNvPicPr>
          <p:nvPr/>
        </p:nvPicPr>
        <p:blipFill>
          <a:blip r:embed="rId6"/>
          <a:stretch>
            <a:fillRect/>
          </a:stretch>
        </p:blipFill>
        <p:spPr>
          <a:xfrm>
            <a:off x="7686672" y="2100243"/>
            <a:ext cx="3867149" cy="3867149"/>
          </a:xfrm>
          <a:prstGeom prst="rect">
            <a:avLst/>
          </a:prstGeom>
        </p:spPr>
      </p:pic>
      <p:pic>
        <p:nvPicPr>
          <p:cNvPr id="5" name="Picture 4">
            <a:extLst>
              <a:ext uri="{FF2B5EF4-FFF2-40B4-BE49-F238E27FC236}">
                <a16:creationId xmlns:a16="http://schemas.microsoft.com/office/drawing/2014/main" id="{05FA2B95-7205-7C03-97F8-73094E36DEFE}"/>
              </a:ext>
            </a:extLst>
          </p:cNvPr>
          <p:cNvPicPr>
            <a:picLocks noChangeAspect="1"/>
          </p:cNvPicPr>
          <p:nvPr/>
        </p:nvPicPr>
        <p:blipFill>
          <a:blip r:embed="rId7"/>
          <a:srcRect l="3835" t="6547"/>
          <a:stretch>
            <a:fillRect/>
          </a:stretch>
        </p:blipFill>
        <p:spPr>
          <a:xfrm>
            <a:off x="5833830" y="3077905"/>
            <a:ext cx="2117524" cy="1325563"/>
          </a:xfrm>
          <a:prstGeom prst="rect">
            <a:avLst/>
          </a:prstGeom>
        </p:spPr>
      </p:pic>
    </p:spTree>
    <p:extLst>
      <p:ext uri="{BB962C8B-B14F-4D97-AF65-F5344CB8AC3E}">
        <p14:creationId xmlns:p14="http://schemas.microsoft.com/office/powerpoint/2010/main" val="93124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870C-BAA8-3973-DD55-916F04201011}"/>
              </a:ext>
            </a:extLst>
          </p:cNvPr>
          <p:cNvSpPr>
            <a:spLocks noGrp="1"/>
          </p:cNvSpPr>
          <p:nvPr>
            <p:ph type="title"/>
          </p:nvPr>
        </p:nvSpPr>
        <p:spPr/>
        <p:txBody>
          <a:bodyPr>
            <a:normAutofit/>
          </a:bodyPr>
          <a:lstStyle/>
          <a:p>
            <a:r>
              <a:rPr lang="en-US" sz="4900" dirty="0"/>
              <a:t>The Digital Playground</a:t>
            </a:r>
            <a:br>
              <a:rPr lang="en-US" dirty="0"/>
            </a:br>
            <a:r>
              <a:rPr lang="en-US" sz="2800" i="1" dirty="0"/>
              <a:t>From fun to risky, know what your child’s screen time includes.</a:t>
            </a:r>
          </a:p>
        </p:txBody>
      </p:sp>
      <p:graphicFrame>
        <p:nvGraphicFramePr>
          <p:cNvPr id="4" name="Content Placeholder 3">
            <a:extLst>
              <a:ext uri="{FF2B5EF4-FFF2-40B4-BE49-F238E27FC236}">
                <a16:creationId xmlns:a16="http://schemas.microsoft.com/office/drawing/2014/main" id="{E3BF8C51-5125-9DB2-3500-5DC4E0E27933}"/>
              </a:ext>
            </a:extLst>
          </p:cNvPr>
          <p:cNvGraphicFramePr>
            <a:graphicFrameLocks noGrp="1"/>
          </p:cNvGraphicFramePr>
          <p:nvPr>
            <p:ph idx="1"/>
            <p:extLst>
              <p:ext uri="{D42A27DB-BD31-4B8C-83A1-F6EECF244321}">
                <p14:modId xmlns:p14="http://schemas.microsoft.com/office/powerpoint/2010/main" val="1004225753"/>
              </p:ext>
            </p:extLst>
          </p:nvPr>
        </p:nvGraphicFramePr>
        <p:xfrm>
          <a:off x="756694" y="1848771"/>
          <a:ext cx="10678612" cy="4330386"/>
        </p:xfrm>
        <a:graphic>
          <a:graphicData uri="http://schemas.openxmlformats.org/drawingml/2006/table">
            <a:tbl>
              <a:tblPr firstRow="1" bandRow="1">
                <a:tableStyleId>{2D5ABB26-0587-4C30-8999-92F81FD0307C}</a:tableStyleId>
              </a:tblPr>
              <a:tblGrid>
                <a:gridCol w="488264">
                  <a:extLst>
                    <a:ext uri="{9D8B030D-6E8A-4147-A177-3AD203B41FA5}">
                      <a16:colId xmlns:a16="http://schemas.microsoft.com/office/drawing/2014/main" val="193196271"/>
                    </a:ext>
                  </a:extLst>
                </a:gridCol>
                <a:gridCol w="1993265">
                  <a:extLst>
                    <a:ext uri="{9D8B030D-6E8A-4147-A177-3AD203B41FA5}">
                      <a16:colId xmlns:a16="http://schemas.microsoft.com/office/drawing/2014/main" val="3119787556"/>
                    </a:ext>
                  </a:extLst>
                </a:gridCol>
                <a:gridCol w="1993265">
                  <a:extLst>
                    <a:ext uri="{9D8B030D-6E8A-4147-A177-3AD203B41FA5}">
                      <a16:colId xmlns:a16="http://schemas.microsoft.com/office/drawing/2014/main" val="68589737"/>
                    </a:ext>
                  </a:extLst>
                </a:gridCol>
                <a:gridCol w="1993265">
                  <a:extLst>
                    <a:ext uri="{9D8B030D-6E8A-4147-A177-3AD203B41FA5}">
                      <a16:colId xmlns:a16="http://schemas.microsoft.com/office/drawing/2014/main" val="4146790658"/>
                    </a:ext>
                  </a:extLst>
                </a:gridCol>
                <a:gridCol w="1993265">
                  <a:extLst>
                    <a:ext uri="{9D8B030D-6E8A-4147-A177-3AD203B41FA5}">
                      <a16:colId xmlns:a16="http://schemas.microsoft.com/office/drawing/2014/main" val="3568552183"/>
                    </a:ext>
                  </a:extLst>
                </a:gridCol>
                <a:gridCol w="2217288">
                  <a:extLst>
                    <a:ext uri="{9D8B030D-6E8A-4147-A177-3AD203B41FA5}">
                      <a16:colId xmlns:a16="http://schemas.microsoft.com/office/drawing/2014/main" val="3663107753"/>
                    </a:ext>
                  </a:extLst>
                </a:gridCol>
              </a:tblGrid>
              <a:tr h="489315">
                <a:tc>
                  <a:txBody>
                    <a:bodyPr/>
                    <a:lstStyle/>
                    <a:p>
                      <a:endParaRPr lang="en-US" sz="1600" dirty="0"/>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algn="ctr"/>
                      <a:r>
                        <a:rPr lang="en-US" sz="1600" b="1" dirty="0">
                          <a:solidFill>
                            <a:srgbClr val="0C365B"/>
                          </a:solidFill>
                        </a:rPr>
                        <a:t>Gaming</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algn="ctr"/>
                      <a:r>
                        <a:rPr lang="en-US" sz="1600" b="1" dirty="0">
                          <a:solidFill>
                            <a:srgbClr val="0C365B"/>
                          </a:solidFill>
                        </a:rPr>
                        <a:t>Social Media</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algn="ctr"/>
                      <a:r>
                        <a:rPr lang="en-US" sz="1600" b="1" dirty="0">
                          <a:solidFill>
                            <a:srgbClr val="0C365B"/>
                          </a:solidFill>
                        </a:rPr>
                        <a:t>Video &amp; Streaming</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algn="ctr"/>
                      <a:r>
                        <a:rPr lang="en-US" sz="1600" b="1" dirty="0">
                          <a:solidFill>
                            <a:srgbClr val="0C365B"/>
                          </a:solidFill>
                        </a:rPr>
                        <a:t>Schoolwork &amp; Educational Apps</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algn="ctr"/>
                      <a:r>
                        <a:rPr lang="en-US" sz="1600" b="1" dirty="0">
                          <a:solidFill>
                            <a:srgbClr val="0C365B"/>
                          </a:solidFill>
                        </a:rPr>
                        <a:t>Exploring &amp; Searching</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extLst>
                  <a:ext uri="{0D108BD9-81ED-4DB2-BD59-A6C34878D82A}">
                    <a16:rowId xmlns:a16="http://schemas.microsoft.com/office/drawing/2014/main" val="3676142105"/>
                  </a:ext>
                </a:extLst>
              </a:tr>
              <a:tr h="1220313">
                <a:tc>
                  <a:txBody>
                    <a:bodyPr/>
                    <a:lstStyle/>
                    <a:p>
                      <a:pPr marL="0" indent="0" algn="ctr">
                        <a:buFontTx/>
                        <a:buNone/>
                      </a:pPr>
                      <a:r>
                        <a:rPr lang="en-US" sz="1600" b="1" dirty="0">
                          <a:solidFill>
                            <a:srgbClr val="0C365B"/>
                          </a:solidFill>
                        </a:rPr>
                        <a:t>Type</a:t>
                      </a:r>
                    </a:p>
                  </a:txBody>
                  <a:tcPr vert="vert270"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lgn="l">
                        <a:buFont typeface="Arial" panose="020B0604020202020204" pitchFamily="34" charset="0"/>
                        <a:buChar char="•"/>
                      </a:pPr>
                      <a:r>
                        <a:rPr lang="en-US" sz="1600" dirty="0"/>
                        <a:t>Fortnite</a:t>
                      </a:r>
                    </a:p>
                    <a:p>
                      <a:pPr marL="201168" indent="-201168" algn="l">
                        <a:buFont typeface="Arial" panose="020B0604020202020204" pitchFamily="34" charset="0"/>
                        <a:buChar char="•"/>
                      </a:pPr>
                      <a:r>
                        <a:rPr lang="en-US" sz="1600" dirty="0"/>
                        <a:t>Roblox</a:t>
                      </a:r>
                    </a:p>
                    <a:p>
                      <a:pPr marL="201168" indent="-201168" algn="l">
                        <a:buFont typeface="Arial" panose="020B0604020202020204" pitchFamily="34" charset="0"/>
                        <a:buChar char="•"/>
                      </a:pPr>
                      <a:r>
                        <a:rPr lang="en-US" sz="1600" dirty="0"/>
                        <a:t>Minecraft</a:t>
                      </a:r>
                    </a:p>
                    <a:p>
                      <a:pPr marL="201168" indent="-201168" algn="l">
                        <a:buFont typeface="Arial" panose="020B0604020202020204" pitchFamily="34" charset="0"/>
                        <a:buChar char="•"/>
                      </a:pPr>
                      <a:r>
                        <a:rPr lang="en-US" sz="1600" dirty="0"/>
                        <a:t>Among Us	</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lgn="l">
                        <a:buFont typeface="Arial" panose="020B0604020202020204" pitchFamily="34" charset="0"/>
                        <a:buChar char="•"/>
                      </a:pPr>
                      <a:r>
                        <a:rPr lang="en-US" sz="1600" dirty="0"/>
                        <a:t>TikTok</a:t>
                      </a:r>
                    </a:p>
                    <a:p>
                      <a:pPr marL="201168" indent="-201168" algn="l">
                        <a:buFont typeface="Arial" panose="020B0604020202020204" pitchFamily="34" charset="0"/>
                        <a:buChar char="•"/>
                      </a:pPr>
                      <a:r>
                        <a:rPr lang="en-US" sz="1600" dirty="0"/>
                        <a:t>Snapchat</a:t>
                      </a:r>
                    </a:p>
                    <a:p>
                      <a:pPr marL="201168" indent="-201168" algn="l">
                        <a:buFont typeface="Arial" panose="020B0604020202020204" pitchFamily="34" charset="0"/>
                        <a:buChar char="•"/>
                      </a:pPr>
                      <a:r>
                        <a:rPr lang="en-US" sz="1600" dirty="0"/>
                        <a:t>Instagram</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lgn="l">
                        <a:buFont typeface="Arial" panose="020B0604020202020204" pitchFamily="34" charset="0"/>
                        <a:buChar char="•"/>
                      </a:pPr>
                      <a:r>
                        <a:rPr lang="en-US" sz="1600" dirty="0"/>
                        <a:t>YouTube</a:t>
                      </a:r>
                    </a:p>
                    <a:p>
                      <a:pPr marL="201168" indent="-201168" algn="l">
                        <a:buFont typeface="Arial" panose="020B0604020202020204" pitchFamily="34" charset="0"/>
                        <a:buChar char="•"/>
                      </a:pPr>
                      <a:r>
                        <a:rPr lang="en-US" sz="1600" dirty="0"/>
                        <a:t>Netflix</a:t>
                      </a:r>
                    </a:p>
                    <a:p>
                      <a:pPr marL="201168" indent="-201168" algn="l">
                        <a:buFont typeface="Arial" panose="020B0604020202020204" pitchFamily="34" charset="0"/>
                        <a:buChar char="•"/>
                      </a:pPr>
                      <a:r>
                        <a:rPr lang="en-US" sz="1600" dirty="0"/>
                        <a:t>Twitch</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lgn="l">
                        <a:buFont typeface="Arial" panose="020B0604020202020204" pitchFamily="34" charset="0"/>
                        <a:buChar char="•"/>
                      </a:pPr>
                      <a:r>
                        <a:rPr lang="en-US" sz="1600" dirty="0"/>
                        <a:t>Google Classroom </a:t>
                      </a:r>
                    </a:p>
                    <a:p>
                      <a:pPr marL="201168" indent="-201168" algn="l">
                        <a:buFont typeface="Arial" panose="020B0604020202020204" pitchFamily="34" charset="0"/>
                        <a:buChar char="•"/>
                      </a:pPr>
                      <a:r>
                        <a:rPr lang="en-US" sz="1600" dirty="0"/>
                        <a:t>Kahoot</a:t>
                      </a:r>
                    </a:p>
                    <a:p>
                      <a:pPr marL="201168" indent="-201168" algn="l">
                        <a:buFont typeface="Arial" panose="020B0604020202020204" pitchFamily="34" charset="0"/>
                        <a:buChar char="•"/>
                      </a:pPr>
                      <a:r>
                        <a:rPr lang="en-US" sz="1600" dirty="0"/>
                        <a:t>Quizlet</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lgn="l">
                        <a:buFont typeface="Arial" panose="020B0604020202020204" pitchFamily="34" charset="0"/>
                        <a:buChar char="•"/>
                      </a:pPr>
                      <a:r>
                        <a:rPr lang="en-US" sz="1600" dirty="0"/>
                        <a:t>Google </a:t>
                      </a:r>
                      <a:r>
                        <a:rPr lang="en-US" sz="1600" b="0" kern="1200" dirty="0" err="1">
                          <a:solidFill>
                            <a:schemeClr val="dk1"/>
                          </a:solidFill>
                          <a:effectLst/>
                        </a:rPr>
                        <a:t>SafeSearch</a:t>
                      </a:r>
                      <a:endParaRPr lang="en-US" sz="1600" b="0" kern="1200" dirty="0">
                        <a:solidFill>
                          <a:schemeClr val="dk1"/>
                        </a:solidFill>
                        <a:effectLst/>
                      </a:endParaRPr>
                    </a:p>
                    <a:p>
                      <a:pPr marL="201168" indent="-201168" algn="l">
                        <a:buFont typeface="Arial" panose="020B0604020202020204" pitchFamily="34" charset="0"/>
                        <a:buChar char="•"/>
                      </a:pPr>
                      <a:r>
                        <a:rPr lang="en-US" sz="1600" b="0" kern="1200" dirty="0">
                          <a:solidFill>
                            <a:schemeClr val="dk1"/>
                          </a:solidFill>
                          <a:effectLst/>
                        </a:rPr>
                        <a:t>Kiddle</a:t>
                      </a:r>
                    </a:p>
                    <a:p>
                      <a:pPr marL="201168" indent="-201168" algn="l">
                        <a:buFont typeface="Arial" panose="020B0604020202020204" pitchFamily="34" charset="0"/>
                        <a:buChar char="•"/>
                      </a:pPr>
                      <a:r>
                        <a:rPr lang="en-US" sz="1600" b="0" kern="1200" dirty="0">
                          <a:solidFill>
                            <a:schemeClr val="dk1"/>
                          </a:solidFill>
                          <a:effectLst/>
                        </a:rPr>
                        <a:t>KidzSearch</a:t>
                      </a:r>
                    </a:p>
                    <a:p>
                      <a:pPr marL="201168" indent="-201168" algn="l">
                        <a:buFont typeface="Arial" panose="020B0604020202020204" pitchFamily="34" charset="0"/>
                        <a:buChar char="•"/>
                      </a:pPr>
                      <a:r>
                        <a:rPr lang="en-US" sz="1600" dirty="0"/>
                        <a:t>Fact Monster</a:t>
                      </a:r>
                    </a:p>
                  </a:txBody>
                  <a:tcPr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extLst>
                  <a:ext uri="{0D108BD9-81ED-4DB2-BD59-A6C34878D82A}">
                    <a16:rowId xmlns:a16="http://schemas.microsoft.com/office/drawing/2014/main" val="3035550684"/>
                  </a:ext>
                </a:extLst>
              </a:tr>
              <a:tr h="1220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C365B"/>
                          </a:solidFill>
                        </a:rPr>
                        <a:t>Action</a:t>
                      </a:r>
                    </a:p>
                  </a:txBody>
                  <a:tcPr vert="vert270"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marR="0" lvl="0" indent="-20116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Chat features</a:t>
                      </a:r>
                    </a:p>
                    <a:p>
                      <a:pPr marL="201168" marR="0" lvl="0" indent="-20116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Virtual currency</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buFont typeface="Arial" panose="020B0604020202020204" pitchFamily="34" charset="0"/>
                        <a:buChar char="•"/>
                      </a:pPr>
                      <a:r>
                        <a:rPr lang="en-US" sz="1600" dirty="0"/>
                        <a:t>Share photos</a:t>
                      </a:r>
                    </a:p>
                    <a:p>
                      <a:pPr marL="201168" indent="-201168">
                        <a:buFont typeface="Arial" panose="020B0604020202020204" pitchFamily="34" charset="0"/>
                        <a:buChar char="•"/>
                      </a:pPr>
                      <a:r>
                        <a:rPr lang="en-US" sz="1600" dirty="0"/>
                        <a:t>Follow Influencers</a:t>
                      </a:r>
                    </a:p>
                    <a:p>
                      <a:pPr marL="201168" indent="-201168">
                        <a:buFont typeface="Arial" panose="020B0604020202020204" pitchFamily="34" charset="0"/>
                        <a:buChar char="•"/>
                      </a:pPr>
                      <a:r>
                        <a:rPr lang="en-US" sz="1600" dirty="0"/>
                        <a:t>Messaging</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buFont typeface="Arial" panose="020B0604020202020204" pitchFamily="34" charset="0"/>
                        <a:buChar char="•"/>
                      </a:pPr>
                      <a:r>
                        <a:rPr lang="en-US" sz="1600" dirty="0"/>
                        <a:t>Autoplay leads </a:t>
                      </a:r>
                      <a:br>
                        <a:rPr lang="en-US" sz="1600" dirty="0"/>
                      </a:br>
                      <a:r>
                        <a:rPr lang="en-US" sz="1600" dirty="0"/>
                        <a:t>to unfiltered content</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201168" indent="-201168">
                        <a:buFont typeface="Arial" panose="020B0604020202020204" pitchFamily="34" charset="0"/>
                        <a:buChar char="•"/>
                      </a:pPr>
                      <a:r>
                        <a:rPr lang="en-US" sz="1600" dirty="0"/>
                        <a:t>Ads </a:t>
                      </a:r>
                    </a:p>
                    <a:p>
                      <a:pPr marL="201168" indent="-201168">
                        <a:buFont typeface="Arial" panose="020B0604020202020204" pitchFamily="34" charset="0"/>
                        <a:buChar char="•"/>
                      </a:pPr>
                      <a:r>
                        <a:rPr lang="en-US" sz="1600" dirty="0"/>
                        <a:t>Links to third-party sites</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Curiosity is natural but search results aren’t filtered</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extLst>
                  <a:ext uri="{0D108BD9-81ED-4DB2-BD59-A6C34878D82A}">
                    <a16:rowId xmlns:a16="http://schemas.microsoft.com/office/drawing/2014/main" val="234356648"/>
                  </a:ext>
                </a:extLst>
              </a:tr>
              <a:tr h="1220313">
                <a:tc>
                  <a:txBody>
                    <a:bodyPr/>
                    <a:lstStyle/>
                    <a:p>
                      <a:pPr algn="ctr">
                        <a:buFontTx/>
                        <a:buNone/>
                      </a:pPr>
                      <a:r>
                        <a:rPr lang="en-US" sz="1600" b="1" dirty="0">
                          <a:solidFill>
                            <a:srgbClr val="0C365B"/>
                          </a:solidFill>
                        </a:rPr>
                        <a:t>Risk</a:t>
                      </a:r>
                    </a:p>
                  </a:txBody>
                  <a:tcPr vert="vert270" anchor="ct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r>
                        <a:rPr lang="en-US" sz="1600" dirty="0"/>
                        <a:t>Common gateway to strangers online</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r>
                        <a:rPr lang="en-US" sz="1600" dirty="0"/>
                        <a:t>Privacy settings matter more than you think</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r>
                        <a:rPr lang="en-US" sz="1600" dirty="0"/>
                        <a:t>Not all “kids content” is kid-safe</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r>
                        <a:rPr lang="en-US" sz="1600" dirty="0"/>
                        <a:t>Still needs adult oversight</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Innocent searches can lead to explicit content</a:t>
                      </a:r>
                    </a:p>
                  </a:txBody>
                  <a:tcPr>
                    <a:lnL w="12700" cap="flat" cmpd="sng" algn="ctr">
                      <a:solidFill>
                        <a:srgbClr val="0C365B"/>
                      </a:solidFill>
                      <a:prstDash val="solid"/>
                      <a:round/>
                      <a:headEnd type="none" w="med" len="med"/>
                      <a:tailEnd type="none" w="med" len="med"/>
                    </a:lnL>
                    <a:lnR w="12700" cap="flat" cmpd="sng" algn="ctr">
                      <a:solidFill>
                        <a:srgbClr val="0C365B"/>
                      </a:solidFill>
                      <a:prstDash val="solid"/>
                      <a:round/>
                      <a:headEnd type="none" w="med" len="med"/>
                      <a:tailEnd type="none" w="med" len="med"/>
                    </a:lnR>
                    <a:lnT w="12700" cap="flat" cmpd="sng" algn="ctr">
                      <a:solidFill>
                        <a:srgbClr val="0C365B"/>
                      </a:solidFill>
                      <a:prstDash val="solid"/>
                      <a:round/>
                      <a:headEnd type="none" w="med" len="med"/>
                      <a:tailEnd type="none" w="med" len="med"/>
                    </a:lnT>
                    <a:lnB w="12700" cap="flat" cmpd="sng" algn="ctr">
                      <a:solidFill>
                        <a:srgbClr val="0C365B"/>
                      </a:solidFill>
                      <a:prstDash val="solid"/>
                      <a:round/>
                      <a:headEnd type="none" w="med" len="med"/>
                      <a:tailEnd type="none" w="med" len="med"/>
                    </a:lnB>
                  </a:tcPr>
                </a:tc>
                <a:extLst>
                  <a:ext uri="{0D108BD9-81ED-4DB2-BD59-A6C34878D82A}">
                    <a16:rowId xmlns:a16="http://schemas.microsoft.com/office/drawing/2014/main" val="3392571030"/>
                  </a:ext>
                </a:extLst>
              </a:tr>
            </a:tbl>
          </a:graphicData>
        </a:graphic>
      </p:graphicFrame>
      <p:sp>
        <p:nvSpPr>
          <p:cNvPr id="6" name="TextBox 5">
            <a:extLst>
              <a:ext uri="{FF2B5EF4-FFF2-40B4-BE49-F238E27FC236}">
                <a16:creationId xmlns:a16="http://schemas.microsoft.com/office/drawing/2014/main" id="{AB9FE704-81E4-9250-CD48-DD7846778BB5}"/>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175077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95E8-F1D6-1C39-8056-31A4998B0A52}"/>
              </a:ext>
            </a:extLst>
          </p:cNvPr>
          <p:cNvSpPr>
            <a:spLocks noGrp="1"/>
          </p:cNvSpPr>
          <p:nvPr>
            <p:ph type="title"/>
          </p:nvPr>
        </p:nvSpPr>
        <p:spPr/>
        <p:txBody>
          <a:bodyPr/>
          <a:lstStyle/>
          <a:p>
            <a:r>
              <a:rPr lang="en-US" dirty="0"/>
              <a:t>Common Online Threats</a:t>
            </a:r>
          </a:p>
        </p:txBody>
      </p:sp>
    </p:spTree>
    <p:extLst>
      <p:ext uri="{BB962C8B-B14F-4D97-AF65-F5344CB8AC3E}">
        <p14:creationId xmlns:p14="http://schemas.microsoft.com/office/powerpoint/2010/main" val="213826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08E7-7136-E344-8138-C065C49DA873}"/>
              </a:ext>
            </a:extLst>
          </p:cNvPr>
          <p:cNvSpPr>
            <a:spLocks noGrp="1"/>
          </p:cNvSpPr>
          <p:nvPr>
            <p:ph type="title"/>
          </p:nvPr>
        </p:nvSpPr>
        <p:spPr/>
        <p:txBody>
          <a:bodyPr/>
          <a:lstStyle/>
          <a:p>
            <a:r>
              <a:rPr lang="en-US" dirty="0"/>
              <a:t>Cyberbullying</a:t>
            </a:r>
          </a:p>
        </p:txBody>
      </p:sp>
      <p:sp>
        <p:nvSpPr>
          <p:cNvPr id="4" name="Text Placeholder 3">
            <a:extLst>
              <a:ext uri="{FF2B5EF4-FFF2-40B4-BE49-F238E27FC236}">
                <a16:creationId xmlns:a16="http://schemas.microsoft.com/office/drawing/2014/main" id="{5FB26434-E7F5-400D-7FF3-E16FF4BE7F81}"/>
              </a:ext>
            </a:extLst>
          </p:cNvPr>
          <p:cNvSpPr>
            <a:spLocks noGrp="1"/>
          </p:cNvSpPr>
          <p:nvPr>
            <p:ph type="body" idx="1"/>
          </p:nvPr>
        </p:nvSpPr>
        <p:spPr>
          <a:xfrm>
            <a:off x="836612" y="2846919"/>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2B3323A7-DFC1-1633-1C72-2530CA1E5CD4}"/>
              </a:ext>
            </a:extLst>
          </p:cNvPr>
          <p:cNvSpPr>
            <a:spLocks noGrp="1"/>
          </p:cNvSpPr>
          <p:nvPr>
            <p:ph sz="half" idx="2"/>
          </p:nvPr>
        </p:nvSpPr>
        <p:spPr>
          <a:xfrm>
            <a:off x="836612" y="3341460"/>
            <a:ext cx="5157787" cy="2781628"/>
          </a:xfrm>
        </p:spPr>
        <p:txBody>
          <a:bodyPr>
            <a:noAutofit/>
          </a:bodyPr>
          <a:lstStyle/>
          <a:p>
            <a:r>
              <a:rPr lang="en-US" sz="2400" dirty="0"/>
              <a:t>Harassment, or exclusion</a:t>
            </a:r>
          </a:p>
          <a:p>
            <a:r>
              <a:rPr lang="en-US" sz="2400" dirty="0"/>
              <a:t>Spreading rumors </a:t>
            </a:r>
          </a:p>
          <a:p>
            <a:r>
              <a:rPr lang="en-US" sz="2400" dirty="0"/>
              <a:t>Posting embarrassing photos</a:t>
            </a:r>
          </a:p>
          <a:p>
            <a:r>
              <a:rPr lang="en-US" sz="2400" dirty="0"/>
              <a:t>Impersonation or fake accounts</a:t>
            </a:r>
          </a:p>
          <a:p>
            <a:r>
              <a:rPr lang="en-US" sz="2400" dirty="0"/>
              <a:t>“Canceling” or online shaming</a:t>
            </a:r>
          </a:p>
          <a:p>
            <a:r>
              <a:rPr lang="en-US" sz="2400" dirty="0"/>
              <a:t>Mean comments disguised as jokes</a:t>
            </a:r>
          </a:p>
        </p:txBody>
      </p:sp>
      <p:sp>
        <p:nvSpPr>
          <p:cNvPr id="6" name="Text Placeholder 5">
            <a:extLst>
              <a:ext uri="{FF2B5EF4-FFF2-40B4-BE49-F238E27FC236}">
                <a16:creationId xmlns:a16="http://schemas.microsoft.com/office/drawing/2014/main" id="{9A022FB7-1BA8-D679-4612-D8BB087DC275}"/>
              </a:ext>
            </a:extLst>
          </p:cNvPr>
          <p:cNvSpPr>
            <a:spLocks noGrp="1"/>
          </p:cNvSpPr>
          <p:nvPr>
            <p:ph type="body" sz="quarter" idx="3"/>
          </p:nvPr>
        </p:nvSpPr>
        <p:spPr>
          <a:xfrm>
            <a:off x="6516414" y="2846917"/>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19B960E2-7748-852A-1864-8996808A7AE4}"/>
              </a:ext>
            </a:extLst>
          </p:cNvPr>
          <p:cNvSpPr>
            <a:spLocks noGrp="1"/>
          </p:cNvSpPr>
          <p:nvPr>
            <p:ph sz="quarter" idx="4"/>
          </p:nvPr>
        </p:nvSpPr>
        <p:spPr>
          <a:xfrm>
            <a:off x="6516413" y="3341460"/>
            <a:ext cx="5011963" cy="2781628"/>
          </a:xfrm>
        </p:spPr>
        <p:txBody>
          <a:bodyPr>
            <a:noAutofit/>
          </a:bodyPr>
          <a:lstStyle/>
          <a:p>
            <a:r>
              <a:rPr lang="en-US" sz="2400" dirty="0"/>
              <a:t>Anxiety, depression, and withdrawal from activities</a:t>
            </a:r>
          </a:p>
          <a:p>
            <a:r>
              <a:rPr lang="en-US" sz="2400" dirty="0"/>
              <a:t>Fear of going to school</a:t>
            </a:r>
          </a:p>
          <a:p>
            <a:r>
              <a:rPr lang="en-US" sz="2400" dirty="0"/>
              <a:t>Decline in academic performance</a:t>
            </a:r>
          </a:p>
          <a:p>
            <a:r>
              <a:rPr lang="en-US" sz="2400" dirty="0"/>
              <a:t>Sleep issues or emotional outbursts</a:t>
            </a:r>
          </a:p>
          <a:p>
            <a:r>
              <a:rPr lang="en-US" sz="2400" dirty="0"/>
              <a:t>Self-harm or suicidal thoughts</a:t>
            </a:r>
          </a:p>
        </p:txBody>
      </p:sp>
      <p:sp>
        <p:nvSpPr>
          <p:cNvPr id="8" name="Text Placeholder 3">
            <a:extLst>
              <a:ext uri="{FF2B5EF4-FFF2-40B4-BE49-F238E27FC236}">
                <a16:creationId xmlns:a16="http://schemas.microsoft.com/office/drawing/2014/main" id="{8379F6ED-4F13-1A1B-53ED-6747F0E7EBBB}"/>
              </a:ext>
            </a:extLst>
          </p:cNvPr>
          <p:cNvSpPr txBox="1">
            <a:spLocks/>
          </p:cNvSpPr>
          <p:nvPr/>
        </p:nvSpPr>
        <p:spPr>
          <a:xfrm>
            <a:off x="836612" y="1771713"/>
            <a:ext cx="10515600" cy="71684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dirty="0"/>
              <a:t>WHERE IT HAPPENS: </a:t>
            </a:r>
            <a:r>
              <a:rPr lang="en-US" b="0" dirty="0"/>
              <a:t>Group texts and messaging apps, Social media platforms (Instagram, Snapchat, TikTok), Online games and forums, School-related chat groups</a:t>
            </a:r>
          </a:p>
        </p:txBody>
      </p:sp>
      <p:cxnSp>
        <p:nvCxnSpPr>
          <p:cNvPr id="10" name="Straight Connector 9">
            <a:extLst>
              <a:ext uri="{FF2B5EF4-FFF2-40B4-BE49-F238E27FC236}">
                <a16:creationId xmlns:a16="http://schemas.microsoft.com/office/drawing/2014/main" id="{AC509024-2A10-E488-C4D8-88C87311C5BD}"/>
              </a:ext>
            </a:extLst>
          </p:cNvPr>
          <p:cNvCxnSpPr>
            <a:cxnSpLocks/>
          </p:cNvCxnSpPr>
          <p:nvPr/>
        </p:nvCxnSpPr>
        <p:spPr>
          <a:xfrm>
            <a:off x="6094412" y="3053674"/>
            <a:ext cx="0" cy="3200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57EB2B5-EA13-018D-7573-BAD6B4F7538E}"/>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31553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14F1-A36F-8E84-20A7-1B64F58EEC2E}"/>
              </a:ext>
            </a:extLst>
          </p:cNvPr>
          <p:cNvSpPr>
            <a:spLocks noGrp="1"/>
          </p:cNvSpPr>
          <p:nvPr>
            <p:ph type="title"/>
          </p:nvPr>
        </p:nvSpPr>
        <p:spPr>
          <a:xfrm>
            <a:off x="839788" y="457200"/>
            <a:ext cx="10512424" cy="1302152"/>
          </a:xfrm>
        </p:spPr>
        <p:txBody>
          <a:bodyPr anchor="ctr">
            <a:normAutofit/>
          </a:bodyPr>
          <a:lstStyle/>
          <a:p>
            <a:r>
              <a:rPr lang="en-US" sz="4400" dirty="0"/>
              <a:t>Sextortion &amp; Grooming</a:t>
            </a:r>
          </a:p>
        </p:txBody>
      </p:sp>
      <p:sp>
        <p:nvSpPr>
          <p:cNvPr id="5" name="Text Placeholder 3">
            <a:extLst>
              <a:ext uri="{FF2B5EF4-FFF2-40B4-BE49-F238E27FC236}">
                <a16:creationId xmlns:a16="http://schemas.microsoft.com/office/drawing/2014/main" id="{E06D7393-476B-640B-ECC5-5AF37ABCDDAE}"/>
              </a:ext>
            </a:extLst>
          </p:cNvPr>
          <p:cNvSpPr txBox="1">
            <a:spLocks/>
          </p:cNvSpPr>
          <p:nvPr/>
        </p:nvSpPr>
        <p:spPr>
          <a:xfrm>
            <a:off x="836612" y="2916369"/>
            <a:ext cx="5157787" cy="4135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400" b="1" dirty="0"/>
              <a:t>WHAT IT INVOLVES</a:t>
            </a:r>
          </a:p>
        </p:txBody>
      </p:sp>
      <p:sp>
        <p:nvSpPr>
          <p:cNvPr id="6" name="Content Placeholder 4">
            <a:extLst>
              <a:ext uri="{FF2B5EF4-FFF2-40B4-BE49-F238E27FC236}">
                <a16:creationId xmlns:a16="http://schemas.microsoft.com/office/drawing/2014/main" id="{CDF0F1F2-549A-7EFD-9DE2-3CC1D529AE8C}"/>
              </a:ext>
            </a:extLst>
          </p:cNvPr>
          <p:cNvSpPr txBox="1">
            <a:spLocks/>
          </p:cNvSpPr>
          <p:nvPr/>
        </p:nvSpPr>
        <p:spPr>
          <a:xfrm>
            <a:off x="836612" y="3387760"/>
            <a:ext cx="5157787" cy="2781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Predators pretending to be peers</a:t>
            </a:r>
          </a:p>
          <a:p>
            <a:pPr marL="285750" indent="-285750">
              <a:buFont typeface="Arial" panose="020B0604020202020204" pitchFamily="34" charset="0"/>
              <a:buChar char="•"/>
            </a:pPr>
            <a:r>
              <a:rPr lang="en-US" sz="2400" dirty="0"/>
              <a:t>Building trust over time</a:t>
            </a:r>
          </a:p>
          <a:p>
            <a:pPr marL="285750" indent="-285750">
              <a:buFont typeface="Arial" panose="020B0604020202020204" pitchFamily="34" charset="0"/>
              <a:buChar char="•"/>
            </a:pPr>
            <a:r>
              <a:rPr lang="en-US" sz="2400" dirty="0"/>
              <a:t>Requests for inappropriate images or secrets</a:t>
            </a:r>
          </a:p>
          <a:p>
            <a:pPr marL="285750" indent="-285750">
              <a:buFont typeface="Arial" panose="020B0604020202020204" pitchFamily="34" charset="0"/>
              <a:buChar char="•"/>
            </a:pPr>
            <a:r>
              <a:rPr lang="en-US" sz="2400" dirty="0"/>
              <a:t>Threats to expose the child if they don’t comply</a:t>
            </a:r>
          </a:p>
        </p:txBody>
      </p:sp>
      <p:sp>
        <p:nvSpPr>
          <p:cNvPr id="7" name="Text Placeholder 5">
            <a:extLst>
              <a:ext uri="{FF2B5EF4-FFF2-40B4-BE49-F238E27FC236}">
                <a16:creationId xmlns:a16="http://schemas.microsoft.com/office/drawing/2014/main" id="{431E483B-B6B9-AD8E-EA62-E89CB9E23C40}"/>
              </a:ext>
            </a:extLst>
          </p:cNvPr>
          <p:cNvSpPr txBox="1">
            <a:spLocks/>
          </p:cNvSpPr>
          <p:nvPr/>
        </p:nvSpPr>
        <p:spPr>
          <a:xfrm>
            <a:off x="6516414" y="2916367"/>
            <a:ext cx="4835798" cy="4135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THE IMPACT</a:t>
            </a:r>
          </a:p>
        </p:txBody>
      </p:sp>
      <p:sp>
        <p:nvSpPr>
          <p:cNvPr id="8" name="Content Placeholder 6">
            <a:extLst>
              <a:ext uri="{FF2B5EF4-FFF2-40B4-BE49-F238E27FC236}">
                <a16:creationId xmlns:a16="http://schemas.microsoft.com/office/drawing/2014/main" id="{70122734-015A-5590-4BB0-A3C90FEC1FE7}"/>
              </a:ext>
            </a:extLst>
          </p:cNvPr>
          <p:cNvSpPr txBox="1">
            <a:spLocks/>
          </p:cNvSpPr>
          <p:nvPr/>
        </p:nvSpPr>
        <p:spPr>
          <a:xfrm>
            <a:off x="6516414" y="3387760"/>
            <a:ext cx="4835798" cy="278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Fear, shame, and silence</a:t>
            </a:r>
          </a:p>
          <a:p>
            <a:r>
              <a:rPr lang="en-US" sz="2400" dirty="0"/>
              <a:t>Mental health issues like anxiety and depression</a:t>
            </a:r>
          </a:p>
          <a:p>
            <a:r>
              <a:rPr lang="en-US" sz="2400" dirty="0"/>
              <a:t>Risk of long-term trauma and blackmail</a:t>
            </a:r>
          </a:p>
        </p:txBody>
      </p:sp>
      <p:sp>
        <p:nvSpPr>
          <p:cNvPr id="9" name="Text Placeholder 3">
            <a:extLst>
              <a:ext uri="{FF2B5EF4-FFF2-40B4-BE49-F238E27FC236}">
                <a16:creationId xmlns:a16="http://schemas.microsoft.com/office/drawing/2014/main" id="{9670452B-2687-76D6-1C3D-34427EE372DE}"/>
              </a:ext>
            </a:extLst>
          </p:cNvPr>
          <p:cNvSpPr txBox="1">
            <a:spLocks/>
          </p:cNvSpPr>
          <p:nvPr/>
        </p:nvSpPr>
        <p:spPr>
          <a:xfrm>
            <a:off x="836612" y="1759352"/>
            <a:ext cx="10515600" cy="78707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en-US" dirty="0"/>
              <a:t>WHERE IT HAPPENS: </a:t>
            </a:r>
            <a:r>
              <a:rPr lang="en-US" sz="2600" b="0" dirty="0"/>
              <a:t>Social Media, Gaming Chats, Private Discord Servers, and Anonymous or “Chat Roulette” Apps  </a:t>
            </a:r>
          </a:p>
        </p:txBody>
      </p:sp>
      <p:cxnSp>
        <p:nvCxnSpPr>
          <p:cNvPr id="10" name="Straight Connector 9">
            <a:extLst>
              <a:ext uri="{FF2B5EF4-FFF2-40B4-BE49-F238E27FC236}">
                <a16:creationId xmlns:a16="http://schemas.microsoft.com/office/drawing/2014/main" id="{9CC5A751-9ADB-DA56-ED33-4D70029BB198}"/>
              </a:ext>
            </a:extLst>
          </p:cNvPr>
          <p:cNvCxnSpPr>
            <a:cxnSpLocks/>
          </p:cNvCxnSpPr>
          <p:nvPr/>
        </p:nvCxnSpPr>
        <p:spPr>
          <a:xfrm>
            <a:off x="6094412" y="3123124"/>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887202A-9539-37C2-87E8-331EED382855}"/>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351062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3FC9-908C-B4FD-311A-ED586B2F2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379F5-323D-0A06-FB72-C3F0EB398DE8}"/>
              </a:ext>
            </a:extLst>
          </p:cNvPr>
          <p:cNvSpPr>
            <a:spLocks noGrp="1"/>
          </p:cNvSpPr>
          <p:nvPr>
            <p:ph type="title"/>
          </p:nvPr>
        </p:nvSpPr>
        <p:spPr/>
        <p:txBody>
          <a:bodyPr/>
          <a:lstStyle/>
          <a:p>
            <a:r>
              <a:rPr lang="en-US" dirty="0"/>
              <a:t>Child Trafficking &amp; Exploitation</a:t>
            </a:r>
          </a:p>
        </p:txBody>
      </p:sp>
      <p:sp>
        <p:nvSpPr>
          <p:cNvPr id="4" name="Text Placeholder 3">
            <a:extLst>
              <a:ext uri="{FF2B5EF4-FFF2-40B4-BE49-F238E27FC236}">
                <a16:creationId xmlns:a16="http://schemas.microsoft.com/office/drawing/2014/main" id="{E46215BE-5E6A-6D13-2015-294433545545}"/>
              </a:ext>
            </a:extLst>
          </p:cNvPr>
          <p:cNvSpPr>
            <a:spLocks noGrp="1"/>
          </p:cNvSpPr>
          <p:nvPr>
            <p:ph type="body" idx="1"/>
          </p:nvPr>
        </p:nvSpPr>
        <p:spPr>
          <a:xfrm>
            <a:off x="836612" y="2974242"/>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806D561A-EBC1-EE4F-3147-17413BE706C9}"/>
              </a:ext>
            </a:extLst>
          </p:cNvPr>
          <p:cNvSpPr>
            <a:spLocks noGrp="1"/>
          </p:cNvSpPr>
          <p:nvPr>
            <p:ph sz="half" idx="2"/>
          </p:nvPr>
        </p:nvSpPr>
        <p:spPr>
          <a:xfrm>
            <a:off x="836612" y="3468783"/>
            <a:ext cx="5157787" cy="2781628"/>
          </a:xfrm>
        </p:spPr>
        <p:txBody>
          <a:bodyPr>
            <a:normAutofit/>
          </a:bodyPr>
          <a:lstStyle/>
          <a:p>
            <a:r>
              <a:rPr lang="en-US" sz="2400" dirty="0"/>
              <a:t>Traffickers posing as romantic interests or recruiters</a:t>
            </a:r>
          </a:p>
          <a:p>
            <a:r>
              <a:rPr lang="en-US" sz="2400" dirty="0"/>
              <a:t>Isolating the child emotionally from family</a:t>
            </a:r>
          </a:p>
          <a:p>
            <a:r>
              <a:rPr lang="en-US" sz="2400" dirty="0"/>
              <a:t>Arranging in-person meetings under false pretenses</a:t>
            </a:r>
          </a:p>
        </p:txBody>
      </p:sp>
      <p:sp>
        <p:nvSpPr>
          <p:cNvPr id="6" name="Text Placeholder 5">
            <a:extLst>
              <a:ext uri="{FF2B5EF4-FFF2-40B4-BE49-F238E27FC236}">
                <a16:creationId xmlns:a16="http://schemas.microsoft.com/office/drawing/2014/main" id="{B5FFA42D-B7B2-5DED-726B-2658FB8EDA70}"/>
              </a:ext>
            </a:extLst>
          </p:cNvPr>
          <p:cNvSpPr>
            <a:spLocks noGrp="1"/>
          </p:cNvSpPr>
          <p:nvPr>
            <p:ph type="body" sz="quarter" idx="3"/>
          </p:nvPr>
        </p:nvSpPr>
        <p:spPr>
          <a:xfrm>
            <a:off x="6516414" y="2974240"/>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13A50567-8DFC-E831-8E01-4A13DA97C4FD}"/>
              </a:ext>
            </a:extLst>
          </p:cNvPr>
          <p:cNvSpPr>
            <a:spLocks noGrp="1"/>
          </p:cNvSpPr>
          <p:nvPr>
            <p:ph sz="quarter" idx="4"/>
          </p:nvPr>
        </p:nvSpPr>
        <p:spPr>
          <a:xfrm>
            <a:off x="6516414" y="3468783"/>
            <a:ext cx="4835798" cy="2781628"/>
          </a:xfrm>
        </p:spPr>
        <p:txBody>
          <a:bodyPr>
            <a:normAutofit/>
          </a:bodyPr>
          <a:lstStyle/>
          <a:p>
            <a:r>
              <a:rPr lang="en-US" sz="2400" dirty="0"/>
              <a:t>Physical danger and manipulation</a:t>
            </a:r>
          </a:p>
          <a:p>
            <a:r>
              <a:rPr lang="en-US" sz="2400" dirty="0"/>
              <a:t>Deep emotional and psychological harm</a:t>
            </a:r>
          </a:p>
          <a:p>
            <a:r>
              <a:rPr lang="en-US" sz="2400" dirty="0"/>
              <a:t>Potential legal and safety risks if not stopped in time</a:t>
            </a:r>
          </a:p>
        </p:txBody>
      </p:sp>
      <p:sp>
        <p:nvSpPr>
          <p:cNvPr id="8" name="Text Placeholder 3">
            <a:extLst>
              <a:ext uri="{FF2B5EF4-FFF2-40B4-BE49-F238E27FC236}">
                <a16:creationId xmlns:a16="http://schemas.microsoft.com/office/drawing/2014/main" id="{7BF58D57-605C-4B14-1537-7942A2F5A37E}"/>
              </a:ext>
            </a:extLst>
          </p:cNvPr>
          <p:cNvSpPr txBox="1">
            <a:spLocks/>
          </p:cNvSpPr>
          <p:nvPr/>
        </p:nvSpPr>
        <p:spPr>
          <a:xfrm>
            <a:off x="836612" y="1690688"/>
            <a:ext cx="10515600" cy="7763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WHERE IT HAPPENS: </a:t>
            </a:r>
            <a:r>
              <a:rPr lang="en-US" b="0" dirty="0"/>
              <a:t>Online games, apps, or forums, Social media direct messages, Private video chats and dating platforms</a:t>
            </a:r>
          </a:p>
        </p:txBody>
      </p:sp>
      <p:cxnSp>
        <p:nvCxnSpPr>
          <p:cNvPr id="10" name="Straight Connector 9">
            <a:extLst>
              <a:ext uri="{FF2B5EF4-FFF2-40B4-BE49-F238E27FC236}">
                <a16:creationId xmlns:a16="http://schemas.microsoft.com/office/drawing/2014/main" id="{D85653FA-D85D-A392-8AC9-7C08DEC7B043}"/>
              </a:ext>
            </a:extLst>
          </p:cNvPr>
          <p:cNvCxnSpPr>
            <a:cxnSpLocks/>
          </p:cNvCxnSpPr>
          <p:nvPr/>
        </p:nvCxnSpPr>
        <p:spPr>
          <a:xfrm>
            <a:off x="6094412" y="3180997"/>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3804FE8-017B-C526-FC58-0BBD5C22DAFD}"/>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215614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9119-D1A2-E525-9BCA-ADB89E755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6FE6C-5666-8B33-6C4D-095F15C7A630}"/>
              </a:ext>
            </a:extLst>
          </p:cNvPr>
          <p:cNvSpPr>
            <a:spLocks noGrp="1"/>
          </p:cNvSpPr>
          <p:nvPr>
            <p:ph type="title"/>
          </p:nvPr>
        </p:nvSpPr>
        <p:spPr/>
        <p:txBody>
          <a:bodyPr/>
          <a:lstStyle/>
          <a:p>
            <a:r>
              <a:rPr lang="en-US" dirty="0"/>
              <a:t>Exposure to Pornography</a:t>
            </a:r>
          </a:p>
        </p:txBody>
      </p:sp>
      <p:sp>
        <p:nvSpPr>
          <p:cNvPr id="4" name="Text Placeholder 3">
            <a:extLst>
              <a:ext uri="{FF2B5EF4-FFF2-40B4-BE49-F238E27FC236}">
                <a16:creationId xmlns:a16="http://schemas.microsoft.com/office/drawing/2014/main" id="{1466853F-E2AC-EFE4-BDF5-435D4A0632BE}"/>
              </a:ext>
            </a:extLst>
          </p:cNvPr>
          <p:cNvSpPr>
            <a:spLocks noGrp="1"/>
          </p:cNvSpPr>
          <p:nvPr>
            <p:ph type="body" idx="1"/>
          </p:nvPr>
        </p:nvSpPr>
        <p:spPr>
          <a:xfrm>
            <a:off x="836612" y="2974242"/>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EA3F1547-A082-46CB-2BA0-D2AB4E7DFF48}"/>
              </a:ext>
            </a:extLst>
          </p:cNvPr>
          <p:cNvSpPr>
            <a:spLocks noGrp="1"/>
          </p:cNvSpPr>
          <p:nvPr>
            <p:ph sz="half" idx="2"/>
          </p:nvPr>
        </p:nvSpPr>
        <p:spPr>
          <a:xfrm>
            <a:off x="836612" y="3468783"/>
            <a:ext cx="5157787" cy="2781628"/>
          </a:xfrm>
        </p:spPr>
        <p:txBody>
          <a:bodyPr>
            <a:normAutofit/>
          </a:bodyPr>
          <a:lstStyle/>
          <a:p>
            <a:r>
              <a:rPr lang="en-US" sz="2400" dirty="0"/>
              <a:t>Accidental or intentional access to explicit content</a:t>
            </a:r>
          </a:p>
          <a:p>
            <a:r>
              <a:rPr lang="en-US" sz="2400" dirty="0"/>
              <a:t>Exposure to violent, degrading, or unrealistic depictions of sex</a:t>
            </a:r>
          </a:p>
          <a:p>
            <a:r>
              <a:rPr lang="en-US" sz="2400" dirty="0"/>
              <a:t>Normalizing risky behavior without understanding boundaries</a:t>
            </a:r>
          </a:p>
        </p:txBody>
      </p:sp>
      <p:sp>
        <p:nvSpPr>
          <p:cNvPr id="6" name="Text Placeholder 5">
            <a:extLst>
              <a:ext uri="{FF2B5EF4-FFF2-40B4-BE49-F238E27FC236}">
                <a16:creationId xmlns:a16="http://schemas.microsoft.com/office/drawing/2014/main" id="{62454CF7-3475-D0F4-3A12-2C42F6D8EF3D}"/>
              </a:ext>
            </a:extLst>
          </p:cNvPr>
          <p:cNvSpPr>
            <a:spLocks noGrp="1"/>
          </p:cNvSpPr>
          <p:nvPr>
            <p:ph type="body" sz="quarter" idx="3"/>
          </p:nvPr>
        </p:nvSpPr>
        <p:spPr>
          <a:xfrm>
            <a:off x="6516414" y="2974240"/>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748533F6-09F4-12AA-3C67-EAD8A9625277}"/>
              </a:ext>
            </a:extLst>
          </p:cNvPr>
          <p:cNvSpPr>
            <a:spLocks noGrp="1"/>
          </p:cNvSpPr>
          <p:nvPr>
            <p:ph sz="quarter" idx="4"/>
          </p:nvPr>
        </p:nvSpPr>
        <p:spPr>
          <a:xfrm>
            <a:off x="6516414" y="3468783"/>
            <a:ext cx="4835798" cy="2781628"/>
          </a:xfrm>
        </p:spPr>
        <p:txBody>
          <a:bodyPr>
            <a:normAutofit/>
          </a:bodyPr>
          <a:lstStyle/>
          <a:p>
            <a:r>
              <a:rPr lang="en-US" sz="2400" dirty="0"/>
              <a:t>Distorted views of relationships, consent, and self-worth</a:t>
            </a:r>
          </a:p>
          <a:p>
            <a:r>
              <a:rPr lang="en-US" sz="2400" dirty="0"/>
              <a:t>Shame, confusion, or curiosity without guidance</a:t>
            </a:r>
          </a:p>
          <a:p>
            <a:r>
              <a:rPr lang="en-US" sz="2400" dirty="0"/>
              <a:t>Potential mimicry of behavior they don’t understand</a:t>
            </a:r>
          </a:p>
        </p:txBody>
      </p:sp>
      <p:sp>
        <p:nvSpPr>
          <p:cNvPr id="8" name="Text Placeholder 3">
            <a:extLst>
              <a:ext uri="{FF2B5EF4-FFF2-40B4-BE49-F238E27FC236}">
                <a16:creationId xmlns:a16="http://schemas.microsoft.com/office/drawing/2014/main" id="{58479F64-7961-B44C-EBA6-B3FED9805BCF}"/>
              </a:ext>
            </a:extLst>
          </p:cNvPr>
          <p:cNvSpPr txBox="1">
            <a:spLocks/>
          </p:cNvSpPr>
          <p:nvPr/>
        </p:nvSpPr>
        <p:spPr>
          <a:xfrm>
            <a:off x="836612" y="1690688"/>
            <a:ext cx="10515600" cy="7763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WHERE IT HAPPENS: </a:t>
            </a:r>
            <a:r>
              <a:rPr lang="en-US" b="0" dirty="0"/>
              <a:t>Search engines and unfiltered browsers, Pop-up ads and clickbait videos, Messaging apps where content is shared among peers</a:t>
            </a:r>
          </a:p>
        </p:txBody>
      </p:sp>
      <p:cxnSp>
        <p:nvCxnSpPr>
          <p:cNvPr id="10" name="Straight Connector 9">
            <a:extLst>
              <a:ext uri="{FF2B5EF4-FFF2-40B4-BE49-F238E27FC236}">
                <a16:creationId xmlns:a16="http://schemas.microsoft.com/office/drawing/2014/main" id="{424C1BA5-E8A9-24EB-A498-25CB51DA7494}"/>
              </a:ext>
            </a:extLst>
          </p:cNvPr>
          <p:cNvCxnSpPr>
            <a:cxnSpLocks/>
          </p:cNvCxnSpPr>
          <p:nvPr/>
        </p:nvCxnSpPr>
        <p:spPr>
          <a:xfrm>
            <a:off x="6094412" y="3180997"/>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DCCC212-C608-EDFB-E383-91DEE76BC067}"/>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402351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7925-351A-A5A8-B947-EA799F6DF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DCCEC-A59B-703C-4376-9225F375E374}"/>
              </a:ext>
            </a:extLst>
          </p:cNvPr>
          <p:cNvSpPr>
            <a:spLocks noGrp="1"/>
          </p:cNvSpPr>
          <p:nvPr>
            <p:ph type="title"/>
          </p:nvPr>
        </p:nvSpPr>
        <p:spPr/>
        <p:txBody>
          <a:bodyPr/>
          <a:lstStyle/>
          <a:p>
            <a:r>
              <a:rPr lang="en-US" dirty="0"/>
              <a:t>Phishing, Scams &amp; Fake Links</a:t>
            </a:r>
          </a:p>
        </p:txBody>
      </p:sp>
      <p:sp>
        <p:nvSpPr>
          <p:cNvPr id="4" name="Text Placeholder 3">
            <a:extLst>
              <a:ext uri="{FF2B5EF4-FFF2-40B4-BE49-F238E27FC236}">
                <a16:creationId xmlns:a16="http://schemas.microsoft.com/office/drawing/2014/main" id="{DBAFF1FF-4BDA-76F9-34EE-B96051355177}"/>
              </a:ext>
            </a:extLst>
          </p:cNvPr>
          <p:cNvSpPr>
            <a:spLocks noGrp="1"/>
          </p:cNvSpPr>
          <p:nvPr>
            <p:ph type="body" idx="1"/>
          </p:nvPr>
        </p:nvSpPr>
        <p:spPr>
          <a:xfrm>
            <a:off x="836612" y="2974242"/>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50E77B3C-3DED-8B42-7B31-9BB055F37BB8}"/>
              </a:ext>
            </a:extLst>
          </p:cNvPr>
          <p:cNvSpPr>
            <a:spLocks noGrp="1"/>
          </p:cNvSpPr>
          <p:nvPr>
            <p:ph sz="half" idx="2"/>
          </p:nvPr>
        </p:nvSpPr>
        <p:spPr>
          <a:xfrm>
            <a:off x="836612" y="3468783"/>
            <a:ext cx="5157787" cy="2781628"/>
          </a:xfrm>
        </p:spPr>
        <p:txBody>
          <a:bodyPr>
            <a:normAutofit lnSpcReduction="10000"/>
          </a:bodyPr>
          <a:lstStyle/>
          <a:p>
            <a:r>
              <a:rPr lang="en-US" sz="2400" dirty="0"/>
              <a:t>Fake login screens in games or apps</a:t>
            </a:r>
          </a:p>
          <a:p>
            <a:r>
              <a:rPr lang="en-US" sz="2400" dirty="0"/>
              <a:t>What it Involves:</a:t>
            </a:r>
          </a:p>
          <a:p>
            <a:r>
              <a:rPr lang="en-US" sz="2400" dirty="0"/>
              <a:t>Links claiming to offer prizes, free downloads, or discounts</a:t>
            </a:r>
          </a:p>
          <a:p>
            <a:r>
              <a:rPr lang="en-US" sz="2400" dirty="0"/>
              <a:t>Imitating popular brands or friends</a:t>
            </a:r>
          </a:p>
          <a:p>
            <a:r>
              <a:rPr lang="en-US" sz="2400" dirty="0"/>
              <a:t>Trickery to collect personal data or install malware</a:t>
            </a:r>
          </a:p>
        </p:txBody>
      </p:sp>
      <p:sp>
        <p:nvSpPr>
          <p:cNvPr id="6" name="Text Placeholder 5">
            <a:extLst>
              <a:ext uri="{FF2B5EF4-FFF2-40B4-BE49-F238E27FC236}">
                <a16:creationId xmlns:a16="http://schemas.microsoft.com/office/drawing/2014/main" id="{6BF683AE-1175-883D-B922-A7A5814DC70C}"/>
              </a:ext>
            </a:extLst>
          </p:cNvPr>
          <p:cNvSpPr>
            <a:spLocks noGrp="1"/>
          </p:cNvSpPr>
          <p:nvPr>
            <p:ph type="body" sz="quarter" idx="3"/>
          </p:nvPr>
        </p:nvSpPr>
        <p:spPr>
          <a:xfrm>
            <a:off x="6516414" y="2974240"/>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932AAAEB-A0C6-056A-BCF5-5F7105236545}"/>
              </a:ext>
            </a:extLst>
          </p:cNvPr>
          <p:cNvSpPr>
            <a:spLocks noGrp="1"/>
          </p:cNvSpPr>
          <p:nvPr>
            <p:ph sz="quarter" idx="4"/>
          </p:nvPr>
        </p:nvSpPr>
        <p:spPr>
          <a:xfrm>
            <a:off x="6516414" y="3468783"/>
            <a:ext cx="4835798" cy="2781628"/>
          </a:xfrm>
        </p:spPr>
        <p:txBody>
          <a:bodyPr>
            <a:normAutofit lnSpcReduction="10000"/>
          </a:bodyPr>
          <a:lstStyle/>
          <a:p>
            <a:r>
              <a:rPr lang="en-US" sz="2400" dirty="0"/>
              <a:t>Identity theft or compromised accounts</a:t>
            </a:r>
          </a:p>
          <a:p>
            <a:r>
              <a:rPr lang="en-US" sz="2400" dirty="0"/>
              <a:t>Exposure to unsafe websites or viruses</a:t>
            </a:r>
          </a:p>
          <a:p>
            <a:r>
              <a:rPr lang="en-US" sz="2400" dirty="0"/>
              <a:t>Financial loss or digital reputational damage</a:t>
            </a:r>
          </a:p>
        </p:txBody>
      </p:sp>
      <p:sp>
        <p:nvSpPr>
          <p:cNvPr id="8" name="Text Placeholder 3">
            <a:extLst>
              <a:ext uri="{FF2B5EF4-FFF2-40B4-BE49-F238E27FC236}">
                <a16:creationId xmlns:a16="http://schemas.microsoft.com/office/drawing/2014/main" id="{4B8426D4-FDD6-FFA0-9655-558D9D5A0ED9}"/>
              </a:ext>
            </a:extLst>
          </p:cNvPr>
          <p:cNvSpPr txBox="1">
            <a:spLocks/>
          </p:cNvSpPr>
          <p:nvPr/>
        </p:nvSpPr>
        <p:spPr>
          <a:xfrm>
            <a:off x="836612" y="1690688"/>
            <a:ext cx="10515600" cy="7763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WHERE IT HAPPENS: </a:t>
            </a:r>
            <a:r>
              <a:rPr lang="en-US" b="0" dirty="0"/>
              <a:t>Text messages and emails, Social media DMs or YouTube comment links</a:t>
            </a:r>
          </a:p>
        </p:txBody>
      </p:sp>
      <p:cxnSp>
        <p:nvCxnSpPr>
          <p:cNvPr id="10" name="Straight Connector 9">
            <a:extLst>
              <a:ext uri="{FF2B5EF4-FFF2-40B4-BE49-F238E27FC236}">
                <a16:creationId xmlns:a16="http://schemas.microsoft.com/office/drawing/2014/main" id="{B79A03AE-AFA8-4914-310F-444B375B8D93}"/>
              </a:ext>
            </a:extLst>
          </p:cNvPr>
          <p:cNvCxnSpPr>
            <a:cxnSpLocks/>
          </p:cNvCxnSpPr>
          <p:nvPr/>
        </p:nvCxnSpPr>
        <p:spPr>
          <a:xfrm>
            <a:off x="6094412" y="3180997"/>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78AD225-708D-2709-932D-4A2D1802E40A}"/>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229545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DC95-FACB-FBCD-E42D-90C78333A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0BBB6-4F79-E6B7-9A53-65E2682CB3E2}"/>
              </a:ext>
            </a:extLst>
          </p:cNvPr>
          <p:cNvSpPr>
            <a:spLocks noGrp="1"/>
          </p:cNvSpPr>
          <p:nvPr>
            <p:ph type="title"/>
          </p:nvPr>
        </p:nvSpPr>
        <p:spPr/>
        <p:txBody>
          <a:bodyPr/>
          <a:lstStyle/>
          <a:p>
            <a:r>
              <a:rPr lang="en-US" dirty="0"/>
              <a:t>Malvertising (Malicious Ads)</a:t>
            </a:r>
          </a:p>
        </p:txBody>
      </p:sp>
      <p:sp>
        <p:nvSpPr>
          <p:cNvPr id="4" name="Text Placeholder 3">
            <a:extLst>
              <a:ext uri="{FF2B5EF4-FFF2-40B4-BE49-F238E27FC236}">
                <a16:creationId xmlns:a16="http://schemas.microsoft.com/office/drawing/2014/main" id="{B5CFB20A-C311-9A4A-B48F-1E79894414ED}"/>
              </a:ext>
            </a:extLst>
          </p:cNvPr>
          <p:cNvSpPr>
            <a:spLocks noGrp="1"/>
          </p:cNvSpPr>
          <p:nvPr>
            <p:ph type="body" idx="1"/>
          </p:nvPr>
        </p:nvSpPr>
        <p:spPr>
          <a:xfrm>
            <a:off x="836612" y="2974242"/>
            <a:ext cx="5157787" cy="413516"/>
          </a:xfrm>
        </p:spPr>
        <p:txBody>
          <a:bodyPr>
            <a:normAutofit lnSpcReduction="10000"/>
          </a:bodyPr>
          <a:lstStyle/>
          <a:p>
            <a:r>
              <a:rPr lang="en-US" dirty="0"/>
              <a:t>WHAT IT INVOLVES</a:t>
            </a:r>
          </a:p>
        </p:txBody>
      </p:sp>
      <p:sp>
        <p:nvSpPr>
          <p:cNvPr id="5" name="Content Placeholder 4">
            <a:extLst>
              <a:ext uri="{FF2B5EF4-FFF2-40B4-BE49-F238E27FC236}">
                <a16:creationId xmlns:a16="http://schemas.microsoft.com/office/drawing/2014/main" id="{EB2D6BFA-E974-7D98-1741-E061834EAC22}"/>
              </a:ext>
            </a:extLst>
          </p:cNvPr>
          <p:cNvSpPr>
            <a:spLocks noGrp="1"/>
          </p:cNvSpPr>
          <p:nvPr>
            <p:ph sz="half" idx="2"/>
          </p:nvPr>
        </p:nvSpPr>
        <p:spPr>
          <a:xfrm>
            <a:off x="836612" y="3468783"/>
            <a:ext cx="5157787" cy="2781628"/>
          </a:xfrm>
        </p:spPr>
        <p:txBody>
          <a:bodyPr>
            <a:normAutofit/>
          </a:bodyPr>
          <a:lstStyle/>
          <a:p>
            <a:r>
              <a:rPr lang="en-US" sz="2400" dirty="0"/>
              <a:t>Ads disguised as game updates, “You’ve won!” banners, or fake app stores</a:t>
            </a:r>
          </a:p>
          <a:p>
            <a:r>
              <a:rPr lang="en-US" sz="2400" dirty="0"/>
              <a:t>Redirecting to explicit, </a:t>
            </a:r>
            <a:r>
              <a:rPr lang="en-US" sz="2400" dirty="0" err="1"/>
              <a:t>scammy</a:t>
            </a:r>
            <a:r>
              <a:rPr lang="en-US" sz="2400" dirty="0"/>
              <a:t>, or malware-infected sites</a:t>
            </a:r>
          </a:p>
        </p:txBody>
      </p:sp>
      <p:sp>
        <p:nvSpPr>
          <p:cNvPr id="6" name="Text Placeholder 5">
            <a:extLst>
              <a:ext uri="{FF2B5EF4-FFF2-40B4-BE49-F238E27FC236}">
                <a16:creationId xmlns:a16="http://schemas.microsoft.com/office/drawing/2014/main" id="{7DE82025-3CE5-5972-F25C-6CE14D52C952}"/>
              </a:ext>
            </a:extLst>
          </p:cNvPr>
          <p:cNvSpPr>
            <a:spLocks noGrp="1"/>
          </p:cNvSpPr>
          <p:nvPr>
            <p:ph type="body" sz="quarter" idx="3"/>
          </p:nvPr>
        </p:nvSpPr>
        <p:spPr>
          <a:xfrm>
            <a:off x="6516414" y="2974240"/>
            <a:ext cx="4835798" cy="413517"/>
          </a:xfrm>
        </p:spPr>
        <p:txBody>
          <a:bodyPr>
            <a:normAutofit lnSpcReduction="10000"/>
          </a:bodyPr>
          <a:lstStyle/>
          <a:p>
            <a:r>
              <a:rPr lang="en-US" dirty="0"/>
              <a:t>THE IMPACT</a:t>
            </a:r>
          </a:p>
        </p:txBody>
      </p:sp>
      <p:sp>
        <p:nvSpPr>
          <p:cNvPr id="7" name="Content Placeholder 6">
            <a:extLst>
              <a:ext uri="{FF2B5EF4-FFF2-40B4-BE49-F238E27FC236}">
                <a16:creationId xmlns:a16="http://schemas.microsoft.com/office/drawing/2014/main" id="{413826F3-556C-0D87-925F-17DAD116C08E}"/>
              </a:ext>
            </a:extLst>
          </p:cNvPr>
          <p:cNvSpPr>
            <a:spLocks noGrp="1"/>
          </p:cNvSpPr>
          <p:nvPr>
            <p:ph sz="quarter" idx="4"/>
          </p:nvPr>
        </p:nvSpPr>
        <p:spPr>
          <a:xfrm>
            <a:off x="6516414" y="3468783"/>
            <a:ext cx="4835798" cy="2781628"/>
          </a:xfrm>
        </p:spPr>
        <p:txBody>
          <a:bodyPr>
            <a:normAutofit/>
          </a:bodyPr>
          <a:lstStyle/>
          <a:p>
            <a:r>
              <a:rPr lang="en-US" sz="2400" dirty="0"/>
              <a:t>Access to inappropriate or dangerous content</a:t>
            </a:r>
          </a:p>
          <a:p>
            <a:r>
              <a:rPr lang="en-US" sz="2400" dirty="0"/>
              <a:t>Device infection with spyware or viruses</a:t>
            </a:r>
          </a:p>
          <a:p>
            <a:r>
              <a:rPr lang="en-US" sz="2400" dirty="0"/>
              <a:t>Disrupted learning and unsafe browsing experiences</a:t>
            </a:r>
          </a:p>
        </p:txBody>
      </p:sp>
      <p:sp>
        <p:nvSpPr>
          <p:cNvPr id="8" name="Text Placeholder 3">
            <a:extLst>
              <a:ext uri="{FF2B5EF4-FFF2-40B4-BE49-F238E27FC236}">
                <a16:creationId xmlns:a16="http://schemas.microsoft.com/office/drawing/2014/main" id="{4FDC9A05-7588-9ABC-5D7D-6FDAA814D935}"/>
              </a:ext>
            </a:extLst>
          </p:cNvPr>
          <p:cNvSpPr txBox="1">
            <a:spLocks/>
          </p:cNvSpPr>
          <p:nvPr/>
        </p:nvSpPr>
        <p:spPr>
          <a:xfrm>
            <a:off x="836612" y="1690688"/>
            <a:ext cx="10515600" cy="77630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WHERE IT HAPPENS: </a:t>
            </a:r>
            <a:r>
              <a:rPr lang="en-US" b="0" dirty="0"/>
              <a:t>Even on trusted websites like educational games or video platforms, Free download pages, or shady browser extensions</a:t>
            </a:r>
          </a:p>
        </p:txBody>
      </p:sp>
      <p:cxnSp>
        <p:nvCxnSpPr>
          <p:cNvPr id="10" name="Straight Connector 9">
            <a:extLst>
              <a:ext uri="{FF2B5EF4-FFF2-40B4-BE49-F238E27FC236}">
                <a16:creationId xmlns:a16="http://schemas.microsoft.com/office/drawing/2014/main" id="{7FEED7C9-7E63-AF87-826D-EE7E46A6DA9F}"/>
              </a:ext>
            </a:extLst>
          </p:cNvPr>
          <p:cNvCxnSpPr>
            <a:cxnSpLocks/>
          </p:cNvCxnSpPr>
          <p:nvPr/>
        </p:nvCxnSpPr>
        <p:spPr>
          <a:xfrm>
            <a:off x="6094412" y="3180997"/>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8522D8B-DEE6-1523-0412-6BD8374467D5}"/>
              </a:ext>
            </a:extLst>
          </p:cNvPr>
          <p:cNvSpPr txBox="1"/>
          <p:nvPr/>
        </p:nvSpPr>
        <p:spPr>
          <a:xfrm>
            <a:off x="3046071" y="6585475"/>
            <a:ext cx="6099858" cy="276999"/>
          </a:xfrm>
          <a:prstGeom prst="rect">
            <a:avLst/>
          </a:prstGeom>
          <a:noFill/>
        </p:spPr>
        <p:txBody>
          <a:bodyPr wrap="square">
            <a:spAutoFit/>
          </a:bodyPr>
          <a:lstStyle/>
          <a:p>
            <a:pPr algn="ctr"/>
            <a:r>
              <a:rPr lang="en-US" sz="1200" dirty="0">
                <a:solidFill>
                  <a:srgbClr val="0C365B"/>
                </a:solidFill>
              </a:rPr>
              <a:t>Powered by Proxyware.com </a:t>
            </a:r>
          </a:p>
        </p:txBody>
      </p:sp>
    </p:spTree>
    <p:extLst>
      <p:ext uri="{BB962C8B-B14F-4D97-AF65-F5344CB8AC3E}">
        <p14:creationId xmlns:p14="http://schemas.microsoft.com/office/powerpoint/2010/main" val="3085647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2655</TotalTime>
  <Words>2322</Words>
  <Application>Microsoft Macintosh PowerPoint</Application>
  <PresentationFormat>Widescreen</PresentationFormat>
  <Paragraphs>263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Know Before They Click</vt:lpstr>
      <vt:lpstr>The Digital Playground From fun to risky, know what your child’s screen time includes.</vt:lpstr>
      <vt:lpstr>Common Online Threats</vt:lpstr>
      <vt:lpstr>Cyberbullying</vt:lpstr>
      <vt:lpstr>Sextortion &amp; Grooming</vt:lpstr>
      <vt:lpstr>Child Trafficking &amp; Exploitation</vt:lpstr>
      <vt:lpstr>Exposure to Pornography</vt:lpstr>
      <vt:lpstr>Phishing, Scams &amp; Fake Links</vt:lpstr>
      <vt:lpstr>Malvertising (Malicious Ads)</vt:lpstr>
      <vt:lpstr>Digital Addiction</vt:lpstr>
      <vt:lpstr>Red Flags to Watch For</vt:lpstr>
      <vt:lpstr>Top 5 Rules for Safer Browsing</vt:lpstr>
      <vt:lpstr>What to include  in your family “Screen Time &amp; Device Agreement”</vt:lpstr>
      <vt:lpstr>Top 10 Online Safety Tips for Parents</vt:lpstr>
      <vt:lpstr>If Something Goes Wrong </vt:lpstr>
      <vt:lpstr>How Proxyware Works</vt:lpstr>
      <vt:lpstr>Resources + Next Steps</vt:lpstr>
      <vt:lpstr>Request Proxyware be Installed at Your School or in Your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Kristine Jacobson</dc:creator>
  <cp:lastModifiedBy>Kristine Jacobson</cp:lastModifiedBy>
  <cp:revision>25</cp:revision>
  <dcterms:created xsi:type="dcterms:W3CDTF">2025-08-06T17:33:00Z</dcterms:created>
  <dcterms:modified xsi:type="dcterms:W3CDTF">2025-08-13T17:25:35Z</dcterms:modified>
</cp:coreProperties>
</file>